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72" r:id="rId3"/>
    <p:sldId id="262" r:id="rId4"/>
    <p:sldId id="277" r:id="rId5"/>
    <p:sldId id="257" r:id="rId6"/>
    <p:sldId id="258" r:id="rId7"/>
    <p:sldId id="261" r:id="rId8"/>
    <p:sldId id="269" r:id="rId9"/>
    <p:sldId id="264" r:id="rId10"/>
    <p:sldId id="292" r:id="rId11"/>
    <p:sldId id="293" r:id="rId12"/>
    <p:sldId id="294" r:id="rId13"/>
    <p:sldId id="295" r:id="rId14"/>
    <p:sldId id="296" r:id="rId15"/>
    <p:sldId id="303" r:id="rId16"/>
    <p:sldId id="306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2" r:id="rId48"/>
    <p:sldId id="343" r:id="rId49"/>
    <p:sldId id="355" r:id="rId50"/>
    <p:sldId id="350" r:id="rId51"/>
    <p:sldId id="351" r:id="rId52"/>
    <p:sldId id="352" r:id="rId53"/>
    <p:sldId id="353" r:id="rId54"/>
    <p:sldId id="354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043F9-6778-4AE1-8CED-26A5C5DC6942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0ADF3-FE30-48A1-8DC8-86F90F9FAF8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86568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cho_inv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57224" y="142852"/>
            <a:ext cx="7500990" cy="60007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6E89C-6944-4C85-9FCD-C4F5EAAE009F}" type="datetimeFigureOut">
              <a:rPr lang="en-US" smtClean="0"/>
              <a:pPr/>
              <a:t>8/6/2009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B9120-81AE-473F-83F6-FD702CB9B536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285720" y="214290"/>
            <a:ext cx="8572560" cy="65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 userDrawn="1"/>
        </p:nvSpPr>
        <p:spPr>
          <a:xfrm>
            <a:off x="6286512" y="6286520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i="1" dirty="0" smtClean="0"/>
              <a:t>www.woomeravoip.org</a:t>
            </a:r>
            <a:endParaRPr lang="en-AU" b="1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7815290" cy="1470025"/>
          </a:xfrm>
        </p:spPr>
        <p:txBody>
          <a:bodyPr>
            <a:normAutofit/>
          </a:bodyPr>
          <a:lstStyle/>
          <a:p>
            <a:r>
              <a:rPr lang="en-AU" dirty="0" smtClean="0"/>
              <a:t>Woomera</a:t>
            </a:r>
            <a:br>
              <a:rPr lang="en-AU" dirty="0" smtClean="0"/>
            </a:br>
            <a:r>
              <a:rPr lang="en-AU" sz="3600" dirty="0" smtClean="0"/>
              <a:t>Accelerating access to VoIP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7929618" cy="1752600"/>
          </a:xfrm>
        </p:spPr>
        <p:txBody>
          <a:bodyPr/>
          <a:lstStyle/>
          <a:p>
            <a:r>
              <a:rPr lang="en-AU" dirty="0" err="1" smtClean="0"/>
              <a:t>Cluecon</a:t>
            </a:r>
            <a:r>
              <a:rPr lang="en-AU" dirty="0" smtClean="0"/>
              <a:t> 2009, 7 August 2009</a:t>
            </a:r>
          </a:p>
          <a:p>
            <a:r>
              <a:rPr lang="en-AU" dirty="0" smtClean="0"/>
              <a:t>Craig </a:t>
            </a:r>
            <a:r>
              <a:rPr lang="en-AU" dirty="0" err="1" smtClean="0"/>
              <a:t>Southeren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Woomera</a:t>
            </a:r>
          </a:p>
        </p:txBody>
      </p:sp>
      <p:sp>
        <p:nvSpPr>
          <p:cNvPr id="3481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Overriding principle: KISS</a:t>
            </a:r>
          </a:p>
          <a:p>
            <a:r>
              <a:rPr lang="en-AU" smtClean="0"/>
              <a:t>Use sockets to connect components</a:t>
            </a:r>
          </a:p>
          <a:p>
            <a:r>
              <a:rPr lang="en-AU" smtClean="0"/>
              <a:t>Text based protocol, not an API</a:t>
            </a:r>
          </a:p>
          <a:p>
            <a:r>
              <a:rPr lang="en-AU" smtClean="0"/>
              <a:t>Server/client architecture</a:t>
            </a:r>
          </a:p>
          <a:p>
            <a:r>
              <a:rPr lang="en-AU" smtClean="0"/>
              <a:t>Command/response for actions</a:t>
            </a:r>
          </a:p>
          <a:p>
            <a:r>
              <a:rPr lang="en-AU" smtClean="0"/>
              <a:t>Events for status changes</a:t>
            </a:r>
          </a:p>
          <a:p>
            <a:r>
              <a:rPr lang="en-AU" smtClean="0"/>
              <a:t>Not reinvention of SIP/MGCP/H.323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One to one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Driver abstraction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3578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Server</a:t>
            </a:r>
          </a:p>
        </p:txBody>
      </p:sp>
      <p:cxnSp>
        <p:nvCxnSpPr>
          <p:cNvPr id="7" name="Straight Arrow Connector 6"/>
          <p:cNvCxnSpPr>
            <a:stCxn id="5" idx="3"/>
            <a:endCxn id="4" idx="1"/>
          </p:cNvCxnSpPr>
          <p:nvPr/>
        </p:nvCxnSpPr>
        <p:spPr>
          <a:xfrm>
            <a:off x="3286125" y="3465513"/>
            <a:ext cx="2071688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14438" y="2500313"/>
            <a:ext cx="2357437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5846" name="TextBox 8"/>
          <p:cNvSpPr txBox="1">
            <a:spLocks noChangeArrowheads="1"/>
          </p:cNvSpPr>
          <p:nvPr/>
        </p:nvSpPr>
        <p:spPr bwMode="auto">
          <a:xfrm>
            <a:off x="1714500" y="2571750"/>
            <a:ext cx="131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73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Client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036469" y="4250532"/>
            <a:ext cx="642937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9" name="TextBox 16"/>
          <p:cNvSpPr txBox="1">
            <a:spLocks noChangeArrowheads="1"/>
          </p:cNvSpPr>
          <p:nvPr/>
        </p:nvSpPr>
        <p:spPr bwMode="auto">
          <a:xfrm>
            <a:off x="5572125" y="4572000"/>
            <a:ext cx="1552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VoIP protocol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43313" y="3214688"/>
            <a:ext cx="1357312" cy="857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Woomera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43500" y="2500313"/>
            <a:ext cx="2357438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5852" name="TextBox 26"/>
          <p:cNvSpPr txBox="1">
            <a:spLocks noChangeArrowheads="1"/>
          </p:cNvSpPr>
          <p:nvPr/>
        </p:nvSpPr>
        <p:spPr bwMode="auto">
          <a:xfrm>
            <a:off x="5357813" y="2571750"/>
            <a:ext cx="192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Woomera Server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Many to one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Application redundancy</a:t>
            </a:r>
          </a:p>
        </p:txBody>
      </p:sp>
      <p:sp>
        <p:nvSpPr>
          <p:cNvPr id="4" name="Rectangle 3"/>
          <p:cNvSpPr/>
          <p:nvPr/>
        </p:nvSpPr>
        <p:spPr>
          <a:xfrm>
            <a:off x="53578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Server</a:t>
            </a:r>
          </a:p>
        </p:txBody>
      </p:sp>
      <p:cxnSp>
        <p:nvCxnSpPr>
          <p:cNvPr id="7" name="Straight Arrow Connector 6"/>
          <p:cNvCxnSpPr>
            <a:stCxn id="5" idx="3"/>
            <a:endCxn id="4" idx="1"/>
          </p:cNvCxnSpPr>
          <p:nvPr/>
        </p:nvCxnSpPr>
        <p:spPr>
          <a:xfrm>
            <a:off x="3286125" y="3465513"/>
            <a:ext cx="2071688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14438" y="2500313"/>
            <a:ext cx="2357437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6870" name="TextBox 8"/>
          <p:cNvSpPr txBox="1">
            <a:spLocks noChangeArrowheads="1"/>
          </p:cNvSpPr>
          <p:nvPr/>
        </p:nvSpPr>
        <p:spPr bwMode="auto">
          <a:xfrm>
            <a:off x="1714500" y="2571750"/>
            <a:ext cx="131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73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Client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036469" y="4250532"/>
            <a:ext cx="642937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3" name="TextBox 16"/>
          <p:cNvSpPr txBox="1">
            <a:spLocks noChangeArrowheads="1"/>
          </p:cNvSpPr>
          <p:nvPr/>
        </p:nvSpPr>
        <p:spPr bwMode="auto">
          <a:xfrm>
            <a:off x="5572125" y="4572000"/>
            <a:ext cx="1552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VoIP protocol</a:t>
            </a:r>
          </a:p>
        </p:txBody>
      </p:sp>
      <p:sp>
        <p:nvSpPr>
          <p:cNvPr id="18" name="Rectangle 17"/>
          <p:cNvSpPr/>
          <p:nvPr/>
        </p:nvSpPr>
        <p:spPr>
          <a:xfrm rot="16200000">
            <a:off x="3393281" y="3964782"/>
            <a:ext cx="1357313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Woomera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43500" y="2500313"/>
            <a:ext cx="2357438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6876" name="TextBox 26"/>
          <p:cNvSpPr txBox="1">
            <a:spLocks noChangeArrowheads="1"/>
          </p:cNvSpPr>
          <p:nvPr/>
        </p:nvSpPr>
        <p:spPr bwMode="auto">
          <a:xfrm>
            <a:off x="5357813" y="2571750"/>
            <a:ext cx="192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Woomera Server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4438" y="4143375"/>
            <a:ext cx="2357437" cy="1500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6878" name="TextBox 14"/>
          <p:cNvSpPr txBox="1">
            <a:spLocks noChangeArrowheads="1"/>
          </p:cNvSpPr>
          <p:nvPr/>
        </p:nvSpPr>
        <p:spPr bwMode="auto">
          <a:xfrm>
            <a:off x="1714500" y="4214813"/>
            <a:ext cx="1312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Application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57313" y="4643438"/>
            <a:ext cx="1928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Client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286125" y="5072063"/>
            <a:ext cx="1143000" cy="1587"/>
          </a:xfrm>
          <a:prstGeom prst="straightConnector1">
            <a:avLst/>
          </a:prstGeom>
          <a:ln w="508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H="1" flipV="1">
            <a:off x="3642519" y="4285457"/>
            <a:ext cx="1571625" cy="1587"/>
          </a:xfrm>
          <a:prstGeom prst="straightConnector1">
            <a:avLst/>
          </a:prstGeom>
          <a:ln w="508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57813" y="4572000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Server</a:t>
            </a:r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One to many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r>
              <a:rPr lang="en-AU" smtClean="0"/>
              <a:t>Load balancing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3578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Server</a:t>
            </a:r>
          </a:p>
        </p:txBody>
      </p:sp>
      <p:cxnSp>
        <p:nvCxnSpPr>
          <p:cNvPr id="7" name="Straight Arrow Connector 6"/>
          <p:cNvCxnSpPr>
            <a:stCxn id="5" idx="3"/>
            <a:endCxn id="4" idx="1"/>
          </p:cNvCxnSpPr>
          <p:nvPr/>
        </p:nvCxnSpPr>
        <p:spPr>
          <a:xfrm>
            <a:off x="3286125" y="3465513"/>
            <a:ext cx="2071688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14438" y="2500313"/>
            <a:ext cx="2357437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7895" name="TextBox 8"/>
          <p:cNvSpPr txBox="1">
            <a:spLocks noChangeArrowheads="1"/>
          </p:cNvSpPr>
          <p:nvPr/>
        </p:nvSpPr>
        <p:spPr bwMode="auto">
          <a:xfrm>
            <a:off x="1714500" y="2571750"/>
            <a:ext cx="131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73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Client</a:t>
            </a:r>
          </a:p>
        </p:txBody>
      </p:sp>
      <p:sp>
        <p:nvSpPr>
          <p:cNvPr id="37897" name="TextBox 16"/>
          <p:cNvSpPr txBox="1">
            <a:spLocks noChangeArrowheads="1"/>
          </p:cNvSpPr>
          <p:nvPr/>
        </p:nvSpPr>
        <p:spPr bwMode="auto">
          <a:xfrm flipH="1">
            <a:off x="7572375" y="2643188"/>
            <a:ext cx="1304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VoIP protocol</a:t>
            </a:r>
          </a:p>
        </p:txBody>
      </p:sp>
      <p:sp>
        <p:nvSpPr>
          <p:cNvPr id="18" name="Rectangle 17"/>
          <p:cNvSpPr/>
          <p:nvPr/>
        </p:nvSpPr>
        <p:spPr>
          <a:xfrm rot="16200000">
            <a:off x="3393281" y="3964782"/>
            <a:ext cx="1357313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Woomera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43500" y="2500313"/>
            <a:ext cx="2357438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7900" name="TextBox 26"/>
          <p:cNvSpPr txBox="1">
            <a:spLocks noChangeArrowheads="1"/>
          </p:cNvSpPr>
          <p:nvPr/>
        </p:nvSpPr>
        <p:spPr bwMode="auto">
          <a:xfrm>
            <a:off x="5357813" y="2571750"/>
            <a:ext cx="192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Woomera Server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3642519" y="4285457"/>
            <a:ext cx="1571625" cy="1587"/>
          </a:xfrm>
          <a:prstGeom prst="straightConnector1">
            <a:avLst/>
          </a:prstGeom>
          <a:ln w="508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43500" y="4143375"/>
            <a:ext cx="2357438" cy="1500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7903" name="TextBox 22"/>
          <p:cNvSpPr txBox="1">
            <a:spLocks noChangeArrowheads="1"/>
          </p:cNvSpPr>
          <p:nvPr/>
        </p:nvSpPr>
        <p:spPr bwMode="auto">
          <a:xfrm>
            <a:off x="5357813" y="4214813"/>
            <a:ext cx="1924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Woomera Server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429125" y="5072063"/>
            <a:ext cx="928688" cy="1587"/>
          </a:xfrm>
          <a:prstGeom prst="straightConnector1">
            <a:avLst/>
          </a:prstGeom>
          <a:ln w="508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286625" y="3429000"/>
            <a:ext cx="1214438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6" name="TextBox 48"/>
          <p:cNvSpPr txBox="1">
            <a:spLocks noChangeArrowheads="1"/>
          </p:cNvSpPr>
          <p:nvPr/>
        </p:nvSpPr>
        <p:spPr bwMode="auto">
          <a:xfrm flipH="1">
            <a:off x="7572375" y="4286250"/>
            <a:ext cx="1304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VoIP protocol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7286625" y="5072063"/>
            <a:ext cx="1214438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57813" y="4572000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Server</a:t>
            </a:r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Many to many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r>
              <a:rPr lang="en-AU" smtClean="0"/>
              <a:t>Full redundancy</a:t>
            </a:r>
          </a:p>
        </p:txBody>
      </p:sp>
      <p:sp>
        <p:nvSpPr>
          <p:cNvPr id="4" name="Rectangle 3"/>
          <p:cNvSpPr/>
          <p:nvPr/>
        </p:nvSpPr>
        <p:spPr>
          <a:xfrm>
            <a:off x="53578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Server</a:t>
            </a:r>
          </a:p>
        </p:txBody>
      </p:sp>
      <p:cxnSp>
        <p:nvCxnSpPr>
          <p:cNvPr id="7" name="Straight Arrow Connector 6"/>
          <p:cNvCxnSpPr>
            <a:stCxn id="5" idx="3"/>
            <a:endCxn id="4" idx="1"/>
          </p:cNvCxnSpPr>
          <p:nvPr/>
        </p:nvCxnSpPr>
        <p:spPr>
          <a:xfrm>
            <a:off x="3286125" y="3465513"/>
            <a:ext cx="2071688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214438" y="2500313"/>
            <a:ext cx="2357437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8919" name="TextBox 8"/>
          <p:cNvSpPr txBox="1">
            <a:spLocks noChangeArrowheads="1"/>
          </p:cNvSpPr>
          <p:nvPr/>
        </p:nvSpPr>
        <p:spPr bwMode="auto">
          <a:xfrm>
            <a:off x="1714500" y="2571750"/>
            <a:ext cx="131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357313" y="3000375"/>
            <a:ext cx="1928812" cy="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Client</a:t>
            </a:r>
          </a:p>
        </p:txBody>
      </p:sp>
      <p:sp>
        <p:nvSpPr>
          <p:cNvPr id="18" name="Rectangle 17"/>
          <p:cNvSpPr/>
          <p:nvPr/>
        </p:nvSpPr>
        <p:spPr>
          <a:xfrm rot="16200000">
            <a:off x="3393281" y="3964782"/>
            <a:ext cx="1357313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Woomera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43500" y="2500313"/>
            <a:ext cx="2357438" cy="15001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8923" name="TextBox 26"/>
          <p:cNvSpPr txBox="1">
            <a:spLocks noChangeArrowheads="1"/>
          </p:cNvSpPr>
          <p:nvPr/>
        </p:nvSpPr>
        <p:spPr bwMode="auto">
          <a:xfrm>
            <a:off x="5357813" y="2571750"/>
            <a:ext cx="192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Woomera Server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4438" y="4143375"/>
            <a:ext cx="2357437" cy="1500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8925" name="TextBox 14"/>
          <p:cNvSpPr txBox="1">
            <a:spLocks noChangeArrowheads="1"/>
          </p:cNvSpPr>
          <p:nvPr/>
        </p:nvSpPr>
        <p:spPr bwMode="auto">
          <a:xfrm>
            <a:off x="1714500" y="4214813"/>
            <a:ext cx="1312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Application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57313" y="4643438"/>
            <a:ext cx="1928812" cy="9286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/>
              <a:t>Client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 flipH="1" flipV="1">
            <a:off x="3642518" y="4285458"/>
            <a:ext cx="1571626" cy="1586"/>
          </a:xfrm>
          <a:prstGeom prst="straightConnector1">
            <a:avLst/>
          </a:prstGeom>
          <a:ln w="508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43500" y="4143375"/>
            <a:ext cx="2357438" cy="1500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8929" name="TextBox 22"/>
          <p:cNvSpPr txBox="1">
            <a:spLocks noChangeArrowheads="1"/>
          </p:cNvSpPr>
          <p:nvPr/>
        </p:nvSpPr>
        <p:spPr bwMode="auto">
          <a:xfrm>
            <a:off x="5357813" y="4214813"/>
            <a:ext cx="1924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Woomera Server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286125" y="5070475"/>
            <a:ext cx="2071688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1" name="TextBox 23"/>
          <p:cNvSpPr txBox="1">
            <a:spLocks noChangeArrowheads="1"/>
          </p:cNvSpPr>
          <p:nvPr/>
        </p:nvSpPr>
        <p:spPr bwMode="auto">
          <a:xfrm flipH="1">
            <a:off x="7572375" y="2643188"/>
            <a:ext cx="1304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VoIP protocol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286625" y="3429000"/>
            <a:ext cx="1214438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3" name="TextBox 27"/>
          <p:cNvSpPr txBox="1">
            <a:spLocks noChangeArrowheads="1"/>
          </p:cNvSpPr>
          <p:nvPr/>
        </p:nvSpPr>
        <p:spPr bwMode="auto">
          <a:xfrm flipH="1">
            <a:off x="7572375" y="4286250"/>
            <a:ext cx="1304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VoIP protocol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286625" y="5072063"/>
            <a:ext cx="1214438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Message flow</a:t>
            </a:r>
          </a:p>
        </p:txBody>
      </p:sp>
      <p:sp>
        <p:nvSpPr>
          <p:cNvPr id="4608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Client sends command, server responds</a:t>
            </a:r>
          </a:p>
          <a:p>
            <a:r>
              <a:rPr lang="en-AU" smtClean="0"/>
              <a:t>Server can send events at any time</a:t>
            </a:r>
          </a:p>
          <a:p>
            <a:r>
              <a:rPr lang="en-AU" smtClean="0"/>
              <a:t>No overlapped commands/responses</a:t>
            </a:r>
          </a:p>
          <a:p>
            <a:r>
              <a:rPr lang="en-AU" smtClean="0"/>
              <a:t>Use of multiple sockets encouraged</a:t>
            </a:r>
          </a:p>
          <a:p>
            <a:r>
              <a:rPr lang="en-AU" smtClean="0"/>
              <a:t>TCP socket for commands</a:t>
            </a:r>
          </a:p>
          <a:p>
            <a:r>
              <a:rPr lang="en-AU" smtClean="0"/>
              <a:t>UDP socket for media</a:t>
            </a:r>
          </a:p>
          <a:p>
            <a:r>
              <a:rPr lang="en-AU" smtClean="0"/>
              <a:t>Extensible</a:t>
            </a:r>
          </a:p>
          <a:p>
            <a:endParaRPr lang="en-A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Message format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AU" smtClean="0"/>
              <a:t>Same as SIP/HTTP/SMTP</a:t>
            </a:r>
          </a:p>
          <a:p>
            <a:pPr>
              <a:buFont typeface="Wingdings 2" pitchFamily="18" charset="2"/>
              <a:buNone/>
            </a:pPr>
            <a:endParaRPr lang="en-AU" smtClean="0"/>
          </a:p>
          <a:p>
            <a:pPr lvl="1">
              <a:buFont typeface="Wingdings 2" pitchFamily="18" charset="2"/>
              <a:buNone/>
            </a:pPr>
            <a:r>
              <a:rPr lang="en-AU" smtClean="0"/>
              <a:t>command + args</a:t>
            </a:r>
          </a:p>
          <a:p>
            <a:pPr lvl="1">
              <a:buFont typeface="Wingdings 2" pitchFamily="18" charset="2"/>
              <a:buNone/>
            </a:pPr>
            <a:r>
              <a:rPr lang="en-AU" smtClean="0"/>
              <a:t>MIME information</a:t>
            </a:r>
          </a:p>
          <a:p>
            <a:pPr lvl="1">
              <a:buFont typeface="Wingdings 2" pitchFamily="18" charset="2"/>
              <a:buNone/>
            </a:pPr>
            <a:r>
              <a:rPr lang="en-AU" smtClean="0"/>
              <a:t>&lt;empty line&gt;</a:t>
            </a:r>
          </a:p>
          <a:p>
            <a:pPr lvl="1">
              <a:buFont typeface="Wingdings 2" pitchFamily="18" charset="2"/>
              <a:buNone/>
            </a:pPr>
            <a:r>
              <a:rPr lang="en-AU" smtClean="0"/>
              <a:t>Optional body</a:t>
            </a:r>
          </a:p>
        </p:txBody>
      </p:sp>
      <p:sp>
        <p:nvSpPr>
          <p:cNvPr id="49155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662488" cy="4829175"/>
          </a:xfrm>
        </p:spPr>
        <p:txBody>
          <a:bodyPr/>
          <a:lstStyle/>
          <a:p>
            <a:endParaRPr lang="en-AU" sz="2000" smtClean="0"/>
          </a:p>
          <a:p>
            <a:endParaRPr lang="en-AU" sz="2000" smtClean="0"/>
          </a:p>
          <a:p>
            <a:r>
              <a:rPr lang="en-AU" sz="2000" smtClean="0"/>
              <a:t>Event</a:t>
            </a:r>
          </a:p>
          <a:p>
            <a:pPr>
              <a:buFont typeface="Wingdings 2" pitchFamily="18" charset="2"/>
              <a:buNone/>
            </a:pPr>
            <a:r>
              <a:rPr lang="en-AU" sz="2000" smtClean="0">
                <a:latin typeface="Courier New" pitchFamily="49" charset="0"/>
                <a:cs typeface="Courier New" pitchFamily="49" charset="0"/>
              </a:rPr>
              <a:t>EVENT INCOMING</a:t>
            </a:r>
          </a:p>
          <a:p>
            <a:pPr>
              <a:buFont typeface="Wingdings 2" pitchFamily="18" charset="2"/>
              <a:buNone/>
            </a:pPr>
            <a:r>
              <a:rPr lang="en-AU" sz="2000" smtClean="0">
                <a:latin typeface="Courier New" pitchFamily="49" charset="0"/>
                <a:cs typeface="Courier New" pitchFamily="49" charset="0"/>
              </a:rPr>
              <a:t>Unique-Call-Id: 20000000</a:t>
            </a:r>
          </a:p>
          <a:p>
            <a:pPr>
              <a:buFont typeface="Wingdings 2" pitchFamily="18" charset="2"/>
              <a:buNone/>
            </a:pPr>
            <a:r>
              <a:rPr lang="en-AU" sz="2000" smtClean="0">
                <a:latin typeface="Courier New" pitchFamily="49" charset="0"/>
                <a:cs typeface="Courier New" pitchFamily="49" charset="0"/>
              </a:rPr>
              <a:t>Protocol: sip</a:t>
            </a:r>
          </a:p>
          <a:p>
            <a:pPr>
              <a:buFont typeface="Wingdings 2" pitchFamily="18" charset="2"/>
              <a:buNone/>
            </a:pPr>
            <a:r>
              <a:rPr lang="en-AU" sz="2000" smtClean="0">
                <a:latin typeface="Courier New" pitchFamily="49" charset="0"/>
                <a:cs typeface="Courier New" pitchFamily="49" charset="0"/>
              </a:rPr>
              <a:t>&lt;empty line&gt;</a:t>
            </a:r>
          </a:p>
          <a:p>
            <a:pPr>
              <a:buFont typeface="Wingdings 2" pitchFamily="18" charset="2"/>
              <a:buNone/>
            </a:pPr>
            <a:endParaRPr lang="en-AU" sz="2000" smtClean="0"/>
          </a:p>
          <a:p>
            <a:pPr>
              <a:buFont typeface="Wingdings 2" pitchFamily="18" charset="2"/>
              <a:buNone/>
            </a:pPr>
            <a:endParaRPr lang="en-A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Command and media</a:t>
            </a:r>
          </a:p>
        </p:txBody>
      </p:sp>
      <p:sp>
        <p:nvSpPr>
          <p:cNvPr id="54274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Commands sent over TCP</a:t>
            </a:r>
          </a:p>
          <a:p>
            <a:r>
              <a:rPr lang="en-AU" dirty="0" smtClean="0"/>
              <a:t>Audio media sent over UDP</a:t>
            </a:r>
          </a:p>
          <a:p>
            <a:pPr lvl="1"/>
            <a:r>
              <a:rPr lang="en-AU" dirty="0" smtClean="0"/>
              <a:t>PCM-16 / </a:t>
            </a:r>
            <a:r>
              <a:rPr lang="en-AU" dirty="0" smtClean="0"/>
              <a:t>SLINEAR</a:t>
            </a:r>
          </a:p>
          <a:p>
            <a:pPr lvl="1"/>
            <a:r>
              <a:rPr lang="en-AU" dirty="0" err="1" smtClean="0"/>
              <a:t>uLaw</a:t>
            </a:r>
            <a:r>
              <a:rPr lang="en-AU" dirty="0" smtClean="0"/>
              <a:t>/</a:t>
            </a:r>
            <a:r>
              <a:rPr lang="en-AU" dirty="0" err="1" smtClean="0"/>
              <a:t>ALaw</a:t>
            </a:r>
            <a:endParaRPr lang="en-AU" dirty="0" smtClean="0"/>
          </a:p>
          <a:p>
            <a:pPr lvl="1"/>
            <a:endParaRPr lang="en-AU" dirty="0" smtClean="0"/>
          </a:p>
          <a:p>
            <a:r>
              <a:rPr lang="en-AU" dirty="0" smtClean="0"/>
              <a:t>Audio can flow direct</a:t>
            </a:r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Audio can be </a:t>
            </a:r>
            <a:r>
              <a:rPr lang="en-AU" dirty="0" err="1" smtClean="0"/>
              <a:t>proxied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643438" y="3263900"/>
            <a:ext cx="4071937" cy="1187450"/>
            <a:chOff x="4786314" y="3357562"/>
            <a:chExt cx="4071966" cy="1187058"/>
          </a:xfrm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4786314" y="3357562"/>
              <a:ext cx="4071966" cy="1187058"/>
              <a:chOff x="1357290" y="3786190"/>
              <a:chExt cx="4071966" cy="1187058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357290" y="4071846"/>
                <a:ext cx="1071570" cy="7141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dirty="0"/>
                  <a:t>Server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57686" y="4071846"/>
                <a:ext cx="1071570" cy="7141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dirty="0"/>
                  <a:t>Server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857488" y="3786190"/>
                <a:ext cx="1071571" cy="71413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AU" dirty="0"/>
                  <a:t>Client</a:t>
                </a:r>
              </a:p>
            </p:txBody>
          </p:sp>
          <p:cxnSp>
            <p:nvCxnSpPr>
              <p:cNvPr id="12" name="Straight Arrow Connector 11"/>
              <p:cNvCxnSpPr/>
              <p:nvPr/>
            </p:nvCxnSpPr>
            <p:spPr>
              <a:xfrm>
                <a:off x="2428860" y="4643157"/>
                <a:ext cx="1928827" cy="1587"/>
              </a:xfrm>
              <a:prstGeom prst="straightConnector1">
                <a:avLst/>
              </a:prstGeom>
              <a:ln w="38100">
                <a:headEnd type="triangle" w="lg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298" name="TextBox 13"/>
              <p:cNvSpPr txBox="1">
                <a:spLocks noChangeArrowheads="1"/>
              </p:cNvSpPr>
              <p:nvPr/>
            </p:nvSpPr>
            <p:spPr bwMode="auto">
              <a:xfrm>
                <a:off x="2928926" y="4665471"/>
                <a:ext cx="10001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AU" sz="1400"/>
                  <a:t>media</a:t>
                </a:r>
              </a:p>
            </p:txBody>
          </p:sp>
          <p:cxnSp>
            <p:nvCxnSpPr>
              <p:cNvPr id="16" name="Straight Arrow Connector 15"/>
              <p:cNvCxnSpPr>
                <a:stCxn id="8" idx="3"/>
                <a:endCxn id="10" idx="1"/>
              </p:cNvCxnSpPr>
              <p:nvPr/>
            </p:nvCxnSpPr>
            <p:spPr>
              <a:xfrm flipV="1">
                <a:off x="2428860" y="4143260"/>
                <a:ext cx="428628" cy="285656"/>
              </a:xfrm>
              <a:prstGeom prst="straightConnector1">
                <a:avLst/>
              </a:prstGeom>
              <a:ln w="508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10" idx="3"/>
                <a:endCxn id="9" idx="1"/>
              </p:cNvCxnSpPr>
              <p:nvPr/>
            </p:nvCxnSpPr>
            <p:spPr>
              <a:xfrm>
                <a:off x="3929058" y="4143260"/>
                <a:ext cx="428628" cy="285656"/>
              </a:xfrm>
              <a:prstGeom prst="straightConnector1">
                <a:avLst/>
              </a:prstGeom>
              <a:ln w="508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292" name="TextBox 32"/>
            <p:cNvSpPr txBox="1">
              <a:spLocks noChangeArrowheads="1"/>
            </p:cNvSpPr>
            <p:nvPr/>
          </p:nvSpPr>
          <p:spPr bwMode="auto">
            <a:xfrm>
              <a:off x="5572132" y="3429000"/>
              <a:ext cx="10001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AU" sz="1400"/>
                <a:t>cmds</a:t>
              </a:r>
            </a:p>
          </p:txBody>
        </p:sp>
        <p:sp>
          <p:nvSpPr>
            <p:cNvPr id="54293" name="TextBox 33"/>
            <p:cNvSpPr txBox="1">
              <a:spLocks noChangeArrowheads="1"/>
            </p:cNvSpPr>
            <p:nvPr/>
          </p:nvSpPr>
          <p:spPr bwMode="auto">
            <a:xfrm>
              <a:off x="7072330" y="3429000"/>
              <a:ext cx="100013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AU" sz="1400"/>
                <a:t>cmds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4643438" y="5000625"/>
            <a:ext cx="4071937" cy="1138238"/>
            <a:chOff x="4786314" y="5005999"/>
            <a:chExt cx="4071966" cy="1137645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5857884" y="5572442"/>
              <a:ext cx="428628" cy="285601"/>
            </a:xfrm>
            <a:prstGeom prst="straightConnector1">
              <a:avLst/>
            </a:prstGeom>
            <a:ln w="508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7358082" y="5572442"/>
              <a:ext cx="428628" cy="285601"/>
            </a:xfrm>
            <a:prstGeom prst="straightConnector1">
              <a:avLst/>
            </a:prstGeom>
            <a:ln w="508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4786314" y="5005999"/>
              <a:ext cx="4071966" cy="1137645"/>
              <a:chOff x="4786314" y="4742272"/>
              <a:chExt cx="4071966" cy="1137645"/>
            </a:xfrm>
          </p:grpSpPr>
          <p:sp>
            <p:nvSpPr>
              <p:cNvPr id="54280" name="TextBox 31"/>
              <p:cNvSpPr txBox="1">
                <a:spLocks noChangeArrowheads="1"/>
              </p:cNvSpPr>
              <p:nvPr/>
            </p:nvSpPr>
            <p:spPr bwMode="auto">
              <a:xfrm>
                <a:off x="6929454" y="5572140"/>
                <a:ext cx="10001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AU" sz="1400"/>
                  <a:t>media</a:t>
                </a:r>
              </a:p>
            </p:txBody>
          </p:sp>
          <p:grpSp>
            <p:nvGrpSpPr>
              <p:cNvPr id="6" name="Group 37"/>
              <p:cNvGrpSpPr>
                <a:grpSpLocks/>
              </p:cNvGrpSpPr>
              <p:nvPr/>
            </p:nvGrpSpPr>
            <p:grpSpPr bwMode="auto">
              <a:xfrm>
                <a:off x="4786314" y="4742272"/>
                <a:ext cx="4071966" cy="1115620"/>
                <a:chOff x="4786314" y="4764297"/>
                <a:chExt cx="4071966" cy="1115620"/>
              </a:xfrm>
            </p:grpSpPr>
            <p:grpSp>
              <p:nvGrpSpPr>
                <p:cNvPr id="7" name="Group 21"/>
                <p:cNvGrpSpPr>
                  <a:grpSpLocks/>
                </p:cNvGrpSpPr>
                <p:nvPr/>
              </p:nvGrpSpPr>
              <p:grpSpPr bwMode="auto">
                <a:xfrm>
                  <a:off x="4786314" y="4857760"/>
                  <a:ext cx="4071966" cy="1022157"/>
                  <a:chOff x="1357290" y="3786190"/>
                  <a:chExt cx="4071966" cy="1022157"/>
                </a:xfrm>
              </p:grpSpPr>
              <p:sp>
                <p:nvSpPr>
                  <p:cNvPr id="23" name="Rectangle 22"/>
                  <p:cNvSpPr/>
                  <p:nvPr/>
                </p:nvSpPr>
                <p:spPr>
                  <a:xfrm>
                    <a:off x="1357290" y="4071942"/>
                    <a:ext cx="1071570" cy="714003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AU" dirty="0"/>
                      <a:t>Server</a:t>
                    </a:r>
                  </a:p>
                </p:txBody>
              </p:sp>
              <p:sp>
                <p:nvSpPr>
                  <p:cNvPr id="24" name="Rectangle 23"/>
                  <p:cNvSpPr/>
                  <p:nvPr/>
                </p:nvSpPr>
                <p:spPr>
                  <a:xfrm>
                    <a:off x="4357686" y="4071942"/>
                    <a:ext cx="1071570" cy="714003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AU" dirty="0"/>
                      <a:t>Server</a:t>
                    </a:r>
                  </a:p>
                </p:txBody>
              </p:sp>
              <p:sp>
                <p:nvSpPr>
                  <p:cNvPr id="25" name="Rectangle 24"/>
                  <p:cNvSpPr/>
                  <p:nvPr/>
                </p:nvSpPr>
                <p:spPr>
                  <a:xfrm>
                    <a:off x="2857488" y="3786341"/>
                    <a:ext cx="1071571" cy="714003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AU" dirty="0"/>
                      <a:t>Client</a:t>
                    </a:r>
                  </a:p>
                </p:txBody>
              </p:sp>
              <p:sp>
                <p:nvSpPr>
                  <p:cNvPr id="54288" name="Text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85984" y="4500570"/>
                    <a:ext cx="1000132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en-AU" sz="1400"/>
                      <a:t>media</a:t>
                    </a:r>
                  </a:p>
                </p:txBody>
              </p:sp>
              <p:cxnSp>
                <p:nvCxnSpPr>
                  <p:cNvPr id="28" name="Straight Arrow Connector 27"/>
                  <p:cNvCxnSpPr/>
                  <p:nvPr/>
                </p:nvCxnSpPr>
                <p:spPr>
                  <a:xfrm flipV="1">
                    <a:off x="2428860" y="3929141"/>
                    <a:ext cx="428628" cy="285601"/>
                  </a:xfrm>
                  <a:prstGeom prst="straightConnector1">
                    <a:avLst/>
                  </a:prstGeom>
                  <a:ln w="50800"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Arrow Connector 28"/>
                  <p:cNvCxnSpPr/>
                  <p:nvPr/>
                </p:nvCxnSpPr>
                <p:spPr>
                  <a:xfrm>
                    <a:off x="3929058" y="4000541"/>
                    <a:ext cx="428628" cy="285601"/>
                  </a:xfrm>
                  <a:prstGeom prst="straightConnector1">
                    <a:avLst/>
                  </a:prstGeom>
                  <a:ln w="50800"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4283" name="TextBox 34"/>
                <p:cNvSpPr txBox="1">
                  <a:spLocks noChangeArrowheads="1"/>
                </p:cNvSpPr>
                <p:nvPr/>
              </p:nvSpPr>
              <p:spPr bwMode="auto">
                <a:xfrm>
                  <a:off x="5429256" y="4764297"/>
                  <a:ext cx="100013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AU" sz="1400"/>
                    <a:t>cmds</a:t>
                  </a:r>
                </a:p>
              </p:txBody>
            </p:sp>
            <p:sp>
              <p:nvSpPr>
                <p:cNvPr id="54284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7143768" y="4764297"/>
                  <a:ext cx="1000132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AU" sz="1400"/>
                    <a:t>cmds</a:t>
                  </a:r>
                </a:p>
              </p:txBody>
            </p:sp>
          </p:grp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Outgoing call</a:t>
            </a:r>
          </a:p>
        </p:txBody>
      </p:sp>
      <p:sp>
        <p:nvSpPr>
          <p:cNvPr id="55298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55299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3126" y="4284662"/>
            <a:ext cx="48577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Outgoing call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7188" y="2070100"/>
            <a:ext cx="3929062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CALL </a:t>
            </a:r>
            <a:r>
              <a:rPr lang="en-AU" sz="1800" dirty="0" err="1" smtClean="0">
                <a:latin typeface="Courier New" pitchFamily="49" charset="0"/>
                <a:cs typeface="Courier New" pitchFamily="49" charset="0"/>
              </a:rPr>
              <a:t>sip:time@opalvoip.net</a:t>
            </a:r>
            <a:endParaRPr lang="en-AU" sz="1800" dirty="0" smtClean="0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AU" dirty="0"/>
          </a:p>
        </p:txBody>
      </p:sp>
      <p:sp>
        <p:nvSpPr>
          <p:cNvPr id="56323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56324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9125" y="264160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143126" y="4284662"/>
            <a:ext cx="48577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mtClean="0"/>
              <a:t>Introduction</a:t>
            </a:r>
          </a:p>
        </p:txBody>
      </p:sp>
      <p:sp>
        <p:nvSpPr>
          <p:cNvPr id="14338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Co-founder of OpenH323 project</a:t>
            </a:r>
          </a:p>
          <a:p>
            <a:r>
              <a:rPr lang="en-AU" dirty="0" smtClean="0"/>
              <a:t>Co-maintainer of Opal project</a:t>
            </a:r>
          </a:p>
          <a:p>
            <a:r>
              <a:rPr lang="en-AU" dirty="0" smtClean="0"/>
              <a:t>Post Increment</a:t>
            </a:r>
          </a:p>
          <a:p>
            <a:pPr lvl="1"/>
            <a:r>
              <a:rPr lang="en-AU" dirty="0" smtClean="0"/>
              <a:t>Consulting</a:t>
            </a:r>
          </a:p>
          <a:p>
            <a:pPr lvl="1"/>
            <a:r>
              <a:rPr lang="en-AU" dirty="0" smtClean="0"/>
              <a:t>Contracting</a:t>
            </a:r>
          </a:p>
          <a:p>
            <a:pPr lvl="1"/>
            <a:r>
              <a:rPr lang="en-AU" dirty="0" smtClean="0"/>
              <a:t>Open source development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Outgoing call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7188" y="2070100"/>
            <a:ext cx="3929062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CALL </a:t>
            </a:r>
            <a:r>
              <a:rPr lang="en-AU" sz="1800" dirty="0" err="1" smtClean="0">
                <a:latin typeface="Courier New" pitchFamily="49" charset="0"/>
                <a:cs typeface="Courier New" pitchFamily="49" charset="0"/>
              </a:rPr>
              <a:t>sip:time@opalvoip.net</a:t>
            </a:r>
            <a:endParaRPr lang="en-AU" sz="1800" dirty="0" smtClean="0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AU" dirty="0"/>
          </a:p>
        </p:txBody>
      </p:sp>
      <p:sp>
        <p:nvSpPr>
          <p:cNvPr id="57347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57348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9125" y="264160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00625" y="3071810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started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286000" y="3565522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143126" y="4284662"/>
            <a:ext cx="48577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Outgoing call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7188" y="2070100"/>
            <a:ext cx="3929062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CALL </a:t>
            </a:r>
            <a:r>
              <a:rPr lang="en-AU" sz="1800" dirty="0" err="1" smtClean="0">
                <a:latin typeface="Courier New" pitchFamily="49" charset="0"/>
                <a:cs typeface="Courier New" pitchFamily="49" charset="0"/>
              </a:rPr>
              <a:t>sip:time@opalvoip.net</a:t>
            </a:r>
            <a:endParaRPr lang="en-AU" sz="1800" dirty="0" smtClean="0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AU" dirty="0"/>
          </a:p>
        </p:txBody>
      </p:sp>
      <p:sp>
        <p:nvSpPr>
          <p:cNvPr id="58371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58372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9125" y="264160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00625" y="3071810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started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286000" y="3565522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143126" y="4284662"/>
            <a:ext cx="48577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00625" y="4071935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PROCEEDING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286000" y="4500560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Outgoing call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7188" y="2070100"/>
            <a:ext cx="3929062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CALL </a:t>
            </a:r>
            <a:r>
              <a:rPr lang="en-AU" sz="1800" dirty="0" err="1" smtClean="0">
                <a:latin typeface="Courier New" pitchFamily="49" charset="0"/>
                <a:cs typeface="Courier New" pitchFamily="49" charset="0"/>
              </a:rPr>
              <a:t>sip:time@opalvoip.net</a:t>
            </a:r>
            <a:endParaRPr lang="en-AU" sz="1800" dirty="0" smtClean="0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AU" dirty="0"/>
          </a:p>
        </p:txBody>
      </p:sp>
      <p:sp>
        <p:nvSpPr>
          <p:cNvPr id="59395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59396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9125" y="264160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00625" y="3071810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started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286000" y="3565522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143126" y="4284662"/>
            <a:ext cx="485775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00625" y="4071935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PROCEEDING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286000" y="4500560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000625" y="5143512"/>
            <a:ext cx="3714750" cy="12001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CONNECT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Raw-Audio: 67.8.9.1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286000" y="5780085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1)</a:t>
            </a:r>
          </a:p>
        </p:txBody>
      </p:sp>
      <p:sp>
        <p:nvSpPr>
          <p:cNvPr id="60418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0419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8625" y="18573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1)</a:t>
            </a:r>
          </a:p>
        </p:txBody>
      </p:sp>
      <p:sp>
        <p:nvSpPr>
          <p:cNvPr id="61442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1443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6"/>
          <p:cNvSpPr txBox="1">
            <a:spLocks/>
          </p:cNvSpPr>
          <p:nvPr/>
        </p:nvSpPr>
        <p:spPr>
          <a:xfrm>
            <a:off x="357188" y="1928813"/>
            <a:ext cx="3643312" cy="7143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LISTEN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500563" y="2284413"/>
            <a:ext cx="2500312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8625" y="18573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1)</a:t>
            </a:r>
          </a:p>
        </p:txBody>
      </p:sp>
      <p:sp>
        <p:nvSpPr>
          <p:cNvPr id="62466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2467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6"/>
          <p:cNvSpPr txBox="1">
            <a:spLocks/>
          </p:cNvSpPr>
          <p:nvPr/>
        </p:nvSpPr>
        <p:spPr>
          <a:xfrm>
            <a:off x="357188" y="1928813"/>
            <a:ext cx="3643312" cy="7143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LISTEN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500563" y="2284413"/>
            <a:ext cx="2500312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000625" y="2997200"/>
            <a:ext cx="3714750" cy="64611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Listen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286000" y="328295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8625" y="18573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1)</a:t>
            </a:r>
          </a:p>
        </p:txBody>
      </p:sp>
      <p:sp>
        <p:nvSpPr>
          <p:cNvPr id="63490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3491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6"/>
          <p:cNvSpPr txBox="1">
            <a:spLocks/>
          </p:cNvSpPr>
          <p:nvPr/>
        </p:nvSpPr>
        <p:spPr>
          <a:xfrm>
            <a:off x="357188" y="1928813"/>
            <a:ext cx="3643312" cy="7143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LISTEN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500563" y="2284413"/>
            <a:ext cx="2500312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000625" y="2997200"/>
            <a:ext cx="3714750" cy="64611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Listen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286000" y="328295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97" name="TextBox 33"/>
          <p:cNvSpPr txBox="1">
            <a:spLocks noChangeArrowheads="1"/>
          </p:cNvSpPr>
          <p:nvPr/>
        </p:nvSpPr>
        <p:spPr bwMode="auto">
          <a:xfrm>
            <a:off x="5000625" y="3929063"/>
            <a:ext cx="3357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..... some time later .....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28625" y="18573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1)</a:t>
            </a:r>
          </a:p>
        </p:txBody>
      </p:sp>
      <p:sp>
        <p:nvSpPr>
          <p:cNvPr id="64514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4515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00625" y="4429132"/>
            <a:ext cx="3714750" cy="17541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INCOMING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Local-Number: 1234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Remote-Number: 5678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Protocol: sip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286000" y="5070482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6"/>
          <p:cNvSpPr txBox="1">
            <a:spLocks/>
          </p:cNvSpPr>
          <p:nvPr/>
        </p:nvSpPr>
        <p:spPr>
          <a:xfrm>
            <a:off x="357188" y="1928813"/>
            <a:ext cx="3643312" cy="7143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LISTEN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500563" y="2284413"/>
            <a:ext cx="2500312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000625" y="2997200"/>
            <a:ext cx="3714750" cy="64611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Listen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2286000" y="3282950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523" name="TextBox 33"/>
          <p:cNvSpPr txBox="1">
            <a:spLocks noChangeArrowheads="1"/>
          </p:cNvSpPr>
          <p:nvPr/>
        </p:nvSpPr>
        <p:spPr bwMode="auto">
          <a:xfrm>
            <a:off x="5000625" y="3929063"/>
            <a:ext cx="3357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..... some time later .....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28625" y="18573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2)</a:t>
            </a:r>
          </a:p>
        </p:txBody>
      </p:sp>
      <p:sp>
        <p:nvSpPr>
          <p:cNvPr id="65538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5539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2)</a:t>
            </a:r>
          </a:p>
        </p:txBody>
      </p:sp>
      <p:sp>
        <p:nvSpPr>
          <p:cNvPr id="66562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6563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643312" cy="12858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ACCEPT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>
                <a:latin typeface="Courier New" pitchFamily="49" charset="0"/>
                <a:cs typeface="Courier New" pitchFamily="49" charset="0"/>
              </a:rPr>
              <a:t>Unique-Call-Id: 10000000</a:t>
            </a:r>
            <a:endParaRPr lang="en-AU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What problems are we trying to solve?</a:t>
            </a:r>
            <a:endParaRPr lang="en-AU" dirty="0"/>
          </a:p>
        </p:txBody>
      </p:sp>
      <p:pic>
        <p:nvPicPr>
          <p:cNvPr id="6" name="Picture 5" descr="iStock_000007937236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3429000"/>
            <a:ext cx="2308096" cy="152969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2)</a:t>
            </a:r>
          </a:p>
        </p:txBody>
      </p:sp>
      <p:sp>
        <p:nvSpPr>
          <p:cNvPr id="67586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7587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643312" cy="12858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ACCEPT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>
                <a:latin typeface="Courier New" pitchFamily="49" charset="0"/>
                <a:cs typeface="Courier New" pitchFamily="49" charset="0"/>
              </a:rPr>
              <a:t>Unique-Call-Id: 10000000</a:t>
            </a:r>
            <a:endParaRPr lang="en-AU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3228975"/>
            <a:ext cx="3714750" cy="12001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Raw-Audio: 67.8.9.1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3794125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2)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7188" y="4219575"/>
            <a:ext cx="3643312" cy="1285875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ANSWER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Unique-Call-Id: 10000000</a:t>
            </a:r>
            <a:endParaRPr lang="en-AU" sz="1800" dirty="0" smtClean="0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AU" dirty="0"/>
          </a:p>
        </p:txBody>
      </p:sp>
      <p:sp>
        <p:nvSpPr>
          <p:cNvPr id="68611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8612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9125" y="4932363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643312" cy="12858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ACCEPT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>
                <a:latin typeface="Courier New" pitchFamily="49" charset="0"/>
                <a:cs typeface="Courier New" pitchFamily="49" charset="0"/>
              </a:rPr>
              <a:t>Unique-Call-Id: 10000000</a:t>
            </a:r>
            <a:endParaRPr lang="en-AU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3228975"/>
            <a:ext cx="3714750" cy="12001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Raw-Audio: 67.8.9.1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3794125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Incoming call (part 2)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7188" y="4219575"/>
            <a:ext cx="3643312" cy="1285875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ANSWER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600" dirty="0" smtClean="0">
                <a:latin typeface="Courier New" pitchFamily="49" charset="0"/>
                <a:cs typeface="Courier New" pitchFamily="49" charset="0"/>
              </a:rPr>
              <a:t>Unique-Call-Id: 10000000</a:t>
            </a:r>
            <a:endParaRPr lang="en-AU" sz="1800" dirty="0" smtClean="0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sz="1800" dirty="0" smtClean="0"/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en-AU" dirty="0"/>
          </a:p>
        </p:txBody>
      </p:sp>
      <p:sp>
        <p:nvSpPr>
          <p:cNvPr id="69635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69636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429125" y="4932363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00625" y="5429264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answered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357438" y="5929330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643312" cy="12858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ACCEPT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>
                <a:latin typeface="Courier New" pitchFamily="49" charset="0"/>
                <a:cs typeface="Courier New" pitchFamily="49" charset="0"/>
              </a:rPr>
              <a:t>Unique-Call-Id: 10000000</a:t>
            </a:r>
            <a:endParaRPr lang="en-AU">
              <a:latin typeface="Courier New" pitchFamily="49" charset="0"/>
              <a:cs typeface="Courier New" pitchFamily="49" charset="0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Raw-Audio: 12.3.4.5:1000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3228975"/>
            <a:ext cx="3714750" cy="120015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Raw-Audio: 67.8.9.1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3794125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Local call hangup</a:t>
            </a:r>
          </a:p>
        </p:txBody>
      </p:sp>
      <p:sp>
        <p:nvSpPr>
          <p:cNvPr id="70658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0659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Local call hangup</a:t>
            </a:r>
          </a:p>
        </p:txBody>
      </p:sp>
      <p:sp>
        <p:nvSpPr>
          <p:cNvPr id="71682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1683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643188"/>
            <a:ext cx="3929062" cy="107156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3286125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Local call hangup</a:t>
            </a:r>
          </a:p>
        </p:txBody>
      </p:sp>
      <p:sp>
        <p:nvSpPr>
          <p:cNvPr id="72706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2707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643188"/>
            <a:ext cx="3929062" cy="107156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3286125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3790950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</a:t>
            </a:r>
            <a:r>
              <a:rPr lang="en-AU" dirty="0" err="1">
                <a:latin typeface="Courier New" pitchFamily="49" charset="0"/>
                <a:cs typeface="Courier New" pitchFamily="49" charset="0"/>
              </a:rPr>
              <a:t>hungup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4214813"/>
            <a:ext cx="2500312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Remote call hangup</a:t>
            </a:r>
          </a:p>
        </p:txBody>
      </p:sp>
      <p:sp>
        <p:nvSpPr>
          <p:cNvPr id="73730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3731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Remote call hangup</a:t>
            </a:r>
          </a:p>
        </p:txBody>
      </p:sp>
      <p:sp>
        <p:nvSpPr>
          <p:cNvPr id="74754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4755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2085975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HANGUP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2651125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Remote call hangup</a:t>
            </a:r>
          </a:p>
        </p:txBody>
      </p:sp>
      <p:sp>
        <p:nvSpPr>
          <p:cNvPr id="75778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5779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2085975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HANGUP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2651125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/>
          <p:cNvSpPr txBox="1">
            <a:spLocks/>
          </p:cNvSpPr>
          <p:nvPr/>
        </p:nvSpPr>
        <p:spPr>
          <a:xfrm>
            <a:off x="357188" y="3214688"/>
            <a:ext cx="3929062" cy="107156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29125" y="3857625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Remote call hangup</a:t>
            </a:r>
          </a:p>
        </p:txBody>
      </p:sp>
      <p:sp>
        <p:nvSpPr>
          <p:cNvPr id="76802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6803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2085975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HANGUP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2651125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895475"/>
            <a:ext cx="8501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6"/>
          <p:cNvSpPr txBox="1">
            <a:spLocks/>
          </p:cNvSpPr>
          <p:nvPr/>
        </p:nvSpPr>
        <p:spPr>
          <a:xfrm>
            <a:off x="357188" y="3214688"/>
            <a:ext cx="3929062" cy="107156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sz="1600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29125" y="3857625"/>
            <a:ext cx="25003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000625" y="4362450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Call </a:t>
            </a:r>
            <a:r>
              <a:rPr lang="en-AU" dirty="0" err="1">
                <a:latin typeface="Courier New" pitchFamily="49" charset="0"/>
                <a:cs typeface="Courier New" pitchFamily="49" charset="0"/>
              </a:rPr>
              <a:t>hungup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357438" y="4786313"/>
            <a:ext cx="2500312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Business </a:t>
            </a:r>
            <a:r>
              <a:rPr lang="en-AU" dirty="0" smtClean="0"/>
              <a:t>Problems</a:t>
            </a:r>
            <a:endParaRPr lang="en-AU" dirty="0" smtClean="0"/>
          </a:p>
        </p:txBody>
      </p:sp>
      <p:sp>
        <p:nvSpPr>
          <p:cNvPr id="19458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Create complex VoIP systems</a:t>
            </a:r>
          </a:p>
          <a:p>
            <a:r>
              <a:rPr lang="en-AU" dirty="0" smtClean="0"/>
              <a:t>Remote </a:t>
            </a:r>
            <a:r>
              <a:rPr lang="en-AU" dirty="0" smtClean="0"/>
              <a:t>customers</a:t>
            </a:r>
          </a:p>
          <a:p>
            <a:r>
              <a:rPr lang="en-AU" dirty="0" smtClean="0"/>
              <a:t>Division </a:t>
            </a:r>
            <a:r>
              <a:rPr lang="en-AU" dirty="0" smtClean="0"/>
              <a:t>of labour</a:t>
            </a:r>
          </a:p>
          <a:p>
            <a:r>
              <a:rPr lang="en-AU" dirty="0" smtClean="0"/>
              <a:t>Blame game</a:t>
            </a:r>
          </a:p>
          <a:p>
            <a:r>
              <a:rPr lang="en-AU" dirty="0" smtClean="0"/>
              <a:t>Scalability, redundancy, availability</a:t>
            </a:r>
          </a:p>
          <a:p>
            <a:r>
              <a:rPr lang="en-AU" dirty="0" smtClean="0"/>
              <a:t>Minimise duplicated code</a:t>
            </a:r>
          </a:p>
          <a:p>
            <a:r>
              <a:rPr lang="en-AU" dirty="0" smtClean="0"/>
              <a:t>Different programming languages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DTMF</a:t>
            </a:r>
          </a:p>
        </p:txBody>
      </p:sp>
      <p:sp>
        <p:nvSpPr>
          <p:cNvPr id="77826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7827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DTMF</a:t>
            </a:r>
          </a:p>
        </p:txBody>
      </p:sp>
      <p:sp>
        <p:nvSpPr>
          <p:cNvPr id="78850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8851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929062" cy="1714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DTMF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Content-Length: 11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14157773456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DTMF</a:t>
            </a:r>
          </a:p>
        </p:txBody>
      </p:sp>
      <p:sp>
        <p:nvSpPr>
          <p:cNvPr id="79874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79875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929062" cy="1714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DTMF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Content-Length: 11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14157773456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3576638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DTMF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4070350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DTMF</a:t>
            </a:r>
          </a:p>
        </p:txBody>
      </p:sp>
      <p:sp>
        <p:nvSpPr>
          <p:cNvPr id="80898" name="TextBox 9"/>
          <p:cNvSpPr txBox="1">
            <a:spLocks noChangeArrowheads="1"/>
          </p:cNvSpPr>
          <p:nvPr/>
        </p:nvSpPr>
        <p:spPr bwMode="auto">
          <a:xfrm>
            <a:off x="1285875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Client</a:t>
            </a:r>
          </a:p>
        </p:txBody>
      </p:sp>
      <p:sp>
        <p:nvSpPr>
          <p:cNvPr id="80899" name="TextBox 10"/>
          <p:cNvSpPr txBox="1">
            <a:spLocks noChangeArrowheads="1"/>
          </p:cNvSpPr>
          <p:nvPr/>
        </p:nvSpPr>
        <p:spPr bwMode="auto">
          <a:xfrm>
            <a:off x="5715000" y="1571625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00625" y="4714884"/>
            <a:ext cx="3714750" cy="164306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EVENT DTMF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Content-Length: 11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14157773456</a:t>
            </a:r>
            <a:endParaRPr lang="en-AU" dirty="0">
              <a:latin typeface="+mn-lt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142332" y="4071144"/>
            <a:ext cx="4859337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357438" y="5572140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/>
          <p:cNvSpPr txBox="1">
            <a:spLocks/>
          </p:cNvSpPr>
          <p:nvPr/>
        </p:nvSpPr>
        <p:spPr>
          <a:xfrm>
            <a:off x="357188" y="2000250"/>
            <a:ext cx="3929062" cy="1714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DTMF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Content-Length: 11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14157773456</a:t>
            </a:r>
            <a:endParaRPr lang="en-AU" dirty="0">
              <a:latin typeface="+mn-lt"/>
            </a:endParaRPr>
          </a:p>
          <a:p>
            <a:pPr marL="420624" indent="-384048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29125" y="2643188"/>
            <a:ext cx="25003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00625" y="3576638"/>
            <a:ext cx="3714750" cy="92392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DTMF accepted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Unique-Call-Id: 10000000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&lt;empty line&gt;</a:t>
            </a:r>
            <a:endParaRPr lang="en-AU" dirty="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357438" y="4070350"/>
            <a:ext cx="2500312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dirty="0" smtClean="0"/>
              <a:t>H.323 and Woomera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714375" y="1714484"/>
            <a:ext cx="1285875" cy="35718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CALL</a:t>
            </a:r>
            <a:endParaRPr lang="en-AU" dirty="0"/>
          </a:p>
        </p:txBody>
      </p:sp>
      <p:sp>
        <p:nvSpPr>
          <p:cNvPr id="81923" name="TextBox 9"/>
          <p:cNvSpPr txBox="1">
            <a:spLocks noChangeArrowheads="1"/>
          </p:cNvSpPr>
          <p:nvPr/>
        </p:nvSpPr>
        <p:spPr bwMode="auto">
          <a:xfrm>
            <a:off x="285750" y="1142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Command</a:t>
            </a:r>
          </a:p>
        </p:txBody>
      </p:sp>
      <p:sp>
        <p:nvSpPr>
          <p:cNvPr id="81924" name="TextBox 10"/>
          <p:cNvSpPr txBox="1">
            <a:spLocks noChangeArrowheads="1"/>
          </p:cNvSpPr>
          <p:nvPr/>
        </p:nvSpPr>
        <p:spPr bwMode="auto">
          <a:xfrm>
            <a:off x="5715000" y="1142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H.323 PDU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71688" y="1928796"/>
            <a:ext cx="3214687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4214813" y="2355834"/>
            <a:ext cx="1214437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6"/>
          <p:cNvSpPr txBox="1">
            <a:spLocks/>
          </p:cNvSpPr>
          <p:nvPr/>
        </p:nvSpPr>
        <p:spPr>
          <a:xfrm>
            <a:off x="5500688" y="1714484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H.225 SETUP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20" name="Content Placeholder 6"/>
          <p:cNvSpPr txBox="1">
            <a:spLocks/>
          </p:cNvSpPr>
          <p:nvPr/>
        </p:nvSpPr>
        <p:spPr>
          <a:xfrm>
            <a:off x="5500688" y="2143109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H.225 PROCEEDING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23" name="Content Placeholder 6"/>
          <p:cNvSpPr txBox="1">
            <a:spLocks/>
          </p:cNvSpPr>
          <p:nvPr/>
        </p:nvSpPr>
        <p:spPr>
          <a:xfrm>
            <a:off x="2214563" y="2143109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PROCEEDING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81930" name="TextBox 25"/>
          <p:cNvSpPr txBox="1">
            <a:spLocks noChangeArrowheads="1"/>
          </p:cNvSpPr>
          <p:nvPr/>
        </p:nvSpPr>
        <p:spPr bwMode="auto">
          <a:xfrm>
            <a:off x="2071688" y="1142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Event</a:t>
            </a:r>
          </a:p>
        </p:txBody>
      </p:sp>
      <p:sp>
        <p:nvSpPr>
          <p:cNvPr id="29" name="Content Placeholder 6"/>
          <p:cNvSpPr txBox="1">
            <a:spLocks/>
          </p:cNvSpPr>
          <p:nvPr/>
        </p:nvSpPr>
        <p:spPr>
          <a:xfrm>
            <a:off x="5500688" y="2571734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H.225 CONNECT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4214813" y="2784459"/>
            <a:ext cx="1214437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6"/>
          <p:cNvSpPr txBox="1">
            <a:spLocks/>
          </p:cNvSpPr>
          <p:nvPr/>
        </p:nvSpPr>
        <p:spPr>
          <a:xfrm>
            <a:off x="2214563" y="2571734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CONNECT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43" name="Content Placeholder 6"/>
          <p:cNvSpPr txBox="1">
            <a:spLocks/>
          </p:cNvSpPr>
          <p:nvPr/>
        </p:nvSpPr>
        <p:spPr>
          <a:xfrm>
            <a:off x="714375" y="4286234"/>
            <a:ext cx="1285875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  <a:endParaRPr lang="en-AU" sz="3000" dirty="0">
              <a:latin typeface="+mn-lt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071688" y="4498959"/>
            <a:ext cx="3214687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6"/>
          <p:cNvSpPr txBox="1">
            <a:spLocks/>
          </p:cNvSpPr>
          <p:nvPr/>
        </p:nvSpPr>
        <p:spPr>
          <a:xfrm>
            <a:off x="5500688" y="4286234"/>
            <a:ext cx="2571750" cy="571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H.225 RELEASE COMPLETE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46" name="Content Placeholder 6"/>
          <p:cNvSpPr txBox="1">
            <a:spLocks/>
          </p:cNvSpPr>
          <p:nvPr/>
        </p:nvSpPr>
        <p:spPr>
          <a:xfrm>
            <a:off x="5500688" y="4929171"/>
            <a:ext cx="2571750" cy="571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H.225 RELEASE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COMPLETE 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10800000">
            <a:off x="4214813" y="5214921"/>
            <a:ext cx="1214437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6"/>
          <p:cNvSpPr txBox="1">
            <a:spLocks/>
          </p:cNvSpPr>
          <p:nvPr/>
        </p:nvSpPr>
        <p:spPr>
          <a:xfrm>
            <a:off x="2214563" y="5072046"/>
            <a:ext cx="1928812" cy="3571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143875" y="1928796"/>
            <a:ext cx="7858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14375" y="6000734"/>
            <a:ext cx="8215313" cy="357187"/>
            <a:chOff x="714348" y="4000504"/>
            <a:chExt cx="8215370" cy="357190"/>
          </a:xfrm>
        </p:grpSpPr>
        <p:sp>
          <p:nvSpPr>
            <p:cNvPr id="32" name="Content Placeholder 6"/>
            <p:cNvSpPr txBox="1">
              <a:spLocks/>
            </p:cNvSpPr>
            <p:nvPr/>
          </p:nvSpPr>
          <p:spPr>
            <a:xfrm>
              <a:off x="714348" y="4000504"/>
              <a:ext cx="1285884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DTMF</a:t>
              </a:r>
              <a:endParaRPr lang="en-AU" sz="30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071670" y="4213231"/>
              <a:ext cx="321470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ontent Placeholder 6"/>
            <p:cNvSpPr txBox="1">
              <a:spLocks/>
            </p:cNvSpPr>
            <p:nvPr/>
          </p:nvSpPr>
          <p:spPr>
            <a:xfrm>
              <a:off x="5500694" y="4000504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H.245 UI/RFC 2833 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8143900" y="4213231"/>
              <a:ext cx="785818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>
            <a:off x="8143875" y="4571984"/>
            <a:ext cx="7858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8143875" y="2355834"/>
            <a:ext cx="7858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8143875" y="2786046"/>
            <a:ext cx="7858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143875" y="5214921"/>
            <a:ext cx="7858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2214563" y="5572109"/>
            <a:ext cx="6715125" cy="357187"/>
            <a:chOff x="2214546" y="4786322"/>
            <a:chExt cx="6715172" cy="357190"/>
          </a:xfrm>
        </p:grpSpPr>
        <p:sp>
          <p:nvSpPr>
            <p:cNvPr id="37" name="Content Placeholder 6"/>
            <p:cNvSpPr txBox="1">
              <a:spLocks/>
            </p:cNvSpPr>
            <p:nvPr/>
          </p:nvSpPr>
          <p:spPr>
            <a:xfrm>
              <a:off x="5500694" y="4786322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H.245 UI/RFC 2833 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>
              <a:off x="4214810" y="4929198"/>
              <a:ext cx="1214445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ontent Placeholder 6"/>
            <p:cNvSpPr txBox="1">
              <a:spLocks/>
            </p:cNvSpPr>
            <p:nvPr/>
          </p:nvSpPr>
          <p:spPr>
            <a:xfrm>
              <a:off x="2214546" y="4786322"/>
              <a:ext cx="1928825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DTMF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>
              <a:off x="8143899" y="4929198"/>
              <a:ext cx="78581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Connector 57"/>
          <p:cNvCxnSpPr/>
          <p:nvPr/>
        </p:nvCxnSpPr>
        <p:spPr>
          <a:xfrm>
            <a:off x="428625" y="1571609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8143875" y="3143234"/>
            <a:ext cx="7858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>
            <a:off x="4214813" y="3214671"/>
            <a:ext cx="1214437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ontent Placeholder 6"/>
          <p:cNvSpPr txBox="1">
            <a:spLocks/>
          </p:cNvSpPr>
          <p:nvPr/>
        </p:nvSpPr>
        <p:spPr>
          <a:xfrm>
            <a:off x="2214563" y="3000359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INCOMING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714375" y="3428984"/>
            <a:ext cx="8215313" cy="357187"/>
            <a:chOff x="714348" y="4000504"/>
            <a:chExt cx="8215370" cy="357190"/>
          </a:xfrm>
        </p:grpSpPr>
        <p:sp>
          <p:nvSpPr>
            <p:cNvPr id="69" name="Content Placeholder 6"/>
            <p:cNvSpPr txBox="1">
              <a:spLocks/>
            </p:cNvSpPr>
            <p:nvPr/>
          </p:nvSpPr>
          <p:spPr>
            <a:xfrm>
              <a:off x="714348" y="4000504"/>
              <a:ext cx="1285884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ACCEPT</a:t>
              </a:r>
              <a:endParaRPr lang="en-AU" sz="3000" dirty="0">
                <a:latin typeface="+mn-lt"/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2071670" y="4213231"/>
              <a:ext cx="321470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ontent Placeholder 6"/>
            <p:cNvSpPr txBox="1">
              <a:spLocks/>
            </p:cNvSpPr>
            <p:nvPr/>
          </p:nvSpPr>
          <p:spPr>
            <a:xfrm>
              <a:off x="5500694" y="4000504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H.225 ALERTING 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8143900" y="4213231"/>
              <a:ext cx="785818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714375" y="3857609"/>
            <a:ext cx="8215313" cy="357187"/>
            <a:chOff x="714348" y="4000504"/>
            <a:chExt cx="8215370" cy="357190"/>
          </a:xfrm>
        </p:grpSpPr>
        <p:sp>
          <p:nvSpPr>
            <p:cNvPr id="74" name="Content Placeholder 6"/>
            <p:cNvSpPr txBox="1">
              <a:spLocks/>
            </p:cNvSpPr>
            <p:nvPr/>
          </p:nvSpPr>
          <p:spPr>
            <a:xfrm>
              <a:off x="714348" y="4000504"/>
              <a:ext cx="1285884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ANSWER</a:t>
              </a:r>
              <a:endParaRPr lang="en-AU" sz="3000" dirty="0">
                <a:latin typeface="+mn-lt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2071670" y="4213231"/>
              <a:ext cx="321470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ontent Placeholder 6"/>
            <p:cNvSpPr txBox="1">
              <a:spLocks/>
            </p:cNvSpPr>
            <p:nvPr/>
          </p:nvSpPr>
          <p:spPr>
            <a:xfrm>
              <a:off x="5500694" y="4000504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H.225 CONNECT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>
              <a:off x="8143900" y="4213231"/>
              <a:ext cx="785818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Content Placeholder 6"/>
          <p:cNvSpPr txBox="1">
            <a:spLocks/>
          </p:cNvSpPr>
          <p:nvPr/>
        </p:nvSpPr>
        <p:spPr>
          <a:xfrm>
            <a:off x="5500688" y="3000359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H.225 SETUP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SIP and Woomera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714375" y="2071688"/>
            <a:ext cx="1285875" cy="35718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AU" sz="1800" dirty="0" smtClean="0">
                <a:latin typeface="Courier New" pitchFamily="49" charset="0"/>
                <a:cs typeface="Courier New" pitchFamily="49" charset="0"/>
              </a:rPr>
              <a:t>CALL</a:t>
            </a:r>
            <a:endParaRPr lang="en-AU" dirty="0"/>
          </a:p>
        </p:txBody>
      </p:sp>
      <p:sp>
        <p:nvSpPr>
          <p:cNvPr id="82947" name="TextBox 9"/>
          <p:cNvSpPr txBox="1">
            <a:spLocks noChangeArrowheads="1"/>
          </p:cNvSpPr>
          <p:nvPr/>
        </p:nvSpPr>
        <p:spPr bwMode="auto">
          <a:xfrm>
            <a:off x="28575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Command</a:t>
            </a:r>
          </a:p>
        </p:txBody>
      </p:sp>
      <p:sp>
        <p:nvSpPr>
          <p:cNvPr id="82948" name="TextBox 10"/>
          <p:cNvSpPr txBox="1">
            <a:spLocks noChangeArrowheads="1"/>
          </p:cNvSpPr>
          <p:nvPr/>
        </p:nvSpPr>
        <p:spPr bwMode="auto">
          <a:xfrm>
            <a:off x="5715000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SIP PDU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71688" y="2286000"/>
            <a:ext cx="3214687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4214813" y="2713038"/>
            <a:ext cx="1214437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6"/>
          <p:cNvSpPr txBox="1">
            <a:spLocks/>
          </p:cNvSpPr>
          <p:nvPr/>
        </p:nvSpPr>
        <p:spPr>
          <a:xfrm>
            <a:off x="5500688" y="2071688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INVITE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20" name="Content Placeholder 6"/>
          <p:cNvSpPr txBox="1">
            <a:spLocks/>
          </p:cNvSpPr>
          <p:nvPr/>
        </p:nvSpPr>
        <p:spPr>
          <a:xfrm>
            <a:off x="5500688" y="2500313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180 Ringing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23" name="Content Placeholder 6"/>
          <p:cNvSpPr txBox="1">
            <a:spLocks/>
          </p:cNvSpPr>
          <p:nvPr/>
        </p:nvSpPr>
        <p:spPr>
          <a:xfrm>
            <a:off x="2214563" y="2500313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PROCEEDING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82954" name="TextBox 25"/>
          <p:cNvSpPr txBox="1">
            <a:spLocks noChangeArrowheads="1"/>
          </p:cNvSpPr>
          <p:nvPr/>
        </p:nvSpPr>
        <p:spPr bwMode="auto">
          <a:xfrm>
            <a:off x="2071688" y="1500188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Event</a:t>
            </a:r>
          </a:p>
        </p:txBody>
      </p:sp>
      <p:sp>
        <p:nvSpPr>
          <p:cNvPr id="29" name="Content Placeholder 6"/>
          <p:cNvSpPr txBox="1">
            <a:spLocks/>
          </p:cNvSpPr>
          <p:nvPr/>
        </p:nvSpPr>
        <p:spPr>
          <a:xfrm>
            <a:off x="5500688" y="2928938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200 OK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4214813" y="3141663"/>
            <a:ext cx="1214437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ontent Placeholder 6"/>
          <p:cNvSpPr txBox="1">
            <a:spLocks/>
          </p:cNvSpPr>
          <p:nvPr/>
        </p:nvSpPr>
        <p:spPr>
          <a:xfrm>
            <a:off x="2214563" y="2928938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CONNECT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43" name="Content Placeholder 6"/>
          <p:cNvSpPr txBox="1">
            <a:spLocks/>
          </p:cNvSpPr>
          <p:nvPr/>
        </p:nvSpPr>
        <p:spPr>
          <a:xfrm>
            <a:off x="714375" y="4643438"/>
            <a:ext cx="1285875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  <a:endParaRPr lang="en-AU" sz="3000" dirty="0">
              <a:latin typeface="+mn-lt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071688" y="4856163"/>
            <a:ext cx="3214687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6"/>
          <p:cNvSpPr txBox="1">
            <a:spLocks/>
          </p:cNvSpPr>
          <p:nvPr/>
        </p:nvSpPr>
        <p:spPr>
          <a:xfrm>
            <a:off x="5500688" y="4643438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sp>
        <p:nvSpPr>
          <p:cNvPr id="46" name="Content Placeholder 6"/>
          <p:cNvSpPr txBox="1">
            <a:spLocks/>
          </p:cNvSpPr>
          <p:nvPr/>
        </p:nvSpPr>
        <p:spPr>
          <a:xfrm>
            <a:off x="5500688" y="5072063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rot="10800000">
            <a:off x="4214813" y="5286375"/>
            <a:ext cx="1214437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ontent Placeholder 6"/>
          <p:cNvSpPr txBox="1">
            <a:spLocks/>
          </p:cNvSpPr>
          <p:nvPr/>
        </p:nvSpPr>
        <p:spPr>
          <a:xfrm>
            <a:off x="2214563" y="5072063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HANGUP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8143875" y="2286000"/>
            <a:ext cx="7858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14375" y="5929313"/>
            <a:ext cx="8215313" cy="357187"/>
            <a:chOff x="714348" y="4000504"/>
            <a:chExt cx="8215370" cy="357190"/>
          </a:xfrm>
        </p:grpSpPr>
        <p:sp>
          <p:nvSpPr>
            <p:cNvPr id="32" name="Content Placeholder 6"/>
            <p:cNvSpPr txBox="1">
              <a:spLocks/>
            </p:cNvSpPr>
            <p:nvPr/>
          </p:nvSpPr>
          <p:spPr>
            <a:xfrm>
              <a:off x="714348" y="4000504"/>
              <a:ext cx="1285884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DTMF</a:t>
              </a:r>
              <a:endParaRPr lang="en-AU" sz="30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071670" y="4213231"/>
              <a:ext cx="321470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ontent Placeholder 6"/>
            <p:cNvSpPr txBox="1">
              <a:spLocks/>
            </p:cNvSpPr>
            <p:nvPr/>
          </p:nvSpPr>
          <p:spPr>
            <a:xfrm>
              <a:off x="5500694" y="4000504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INFO/RFC 2833 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8143900" y="4213231"/>
              <a:ext cx="785818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>
            <a:off x="8143875" y="4929188"/>
            <a:ext cx="7858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8143875" y="2713038"/>
            <a:ext cx="7858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8143875" y="3143250"/>
            <a:ext cx="7858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143875" y="5286375"/>
            <a:ext cx="785813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2214563" y="5500688"/>
            <a:ext cx="6715125" cy="357187"/>
            <a:chOff x="2214546" y="4786322"/>
            <a:chExt cx="6715172" cy="357190"/>
          </a:xfrm>
        </p:grpSpPr>
        <p:sp>
          <p:nvSpPr>
            <p:cNvPr id="37" name="Content Placeholder 6"/>
            <p:cNvSpPr txBox="1">
              <a:spLocks/>
            </p:cNvSpPr>
            <p:nvPr/>
          </p:nvSpPr>
          <p:spPr>
            <a:xfrm>
              <a:off x="5500694" y="4786322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INFO/RFC 2833 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>
              <a:off x="4214810" y="4929198"/>
              <a:ext cx="1214445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Content Placeholder 6"/>
            <p:cNvSpPr txBox="1">
              <a:spLocks/>
            </p:cNvSpPr>
            <p:nvPr/>
          </p:nvSpPr>
          <p:spPr>
            <a:xfrm>
              <a:off x="2214546" y="4786322"/>
              <a:ext cx="1928825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DTMF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>
              <a:off x="8143899" y="4929198"/>
              <a:ext cx="78581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Connector 57"/>
          <p:cNvCxnSpPr/>
          <p:nvPr/>
        </p:nvCxnSpPr>
        <p:spPr>
          <a:xfrm>
            <a:off x="428625" y="1928813"/>
            <a:ext cx="8501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8143875" y="3500438"/>
            <a:ext cx="785813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>
            <a:off x="4214813" y="3571875"/>
            <a:ext cx="1214437" cy="1588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ontent Placeholder 6"/>
          <p:cNvSpPr txBox="1">
            <a:spLocks/>
          </p:cNvSpPr>
          <p:nvPr/>
        </p:nvSpPr>
        <p:spPr>
          <a:xfrm>
            <a:off x="2214563" y="3357563"/>
            <a:ext cx="1928812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INCOMING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714375" y="3786188"/>
            <a:ext cx="8215313" cy="357187"/>
            <a:chOff x="714348" y="4000504"/>
            <a:chExt cx="8215370" cy="357190"/>
          </a:xfrm>
        </p:grpSpPr>
        <p:sp>
          <p:nvSpPr>
            <p:cNvPr id="69" name="Content Placeholder 6"/>
            <p:cNvSpPr txBox="1">
              <a:spLocks/>
            </p:cNvSpPr>
            <p:nvPr/>
          </p:nvSpPr>
          <p:spPr>
            <a:xfrm>
              <a:off x="714348" y="4000504"/>
              <a:ext cx="1285884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ACCEPT</a:t>
              </a:r>
              <a:endParaRPr lang="en-AU" sz="3000" dirty="0">
                <a:latin typeface="+mn-lt"/>
              </a:endParaRPr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>
              <a:off x="2071670" y="4213231"/>
              <a:ext cx="321470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Content Placeholder 6"/>
            <p:cNvSpPr txBox="1">
              <a:spLocks/>
            </p:cNvSpPr>
            <p:nvPr/>
          </p:nvSpPr>
          <p:spPr>
            <a:xfrm>
              <a:off x="5500694" y="4000504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180 RINGING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8143900" y="4213231"/>
              <a:ext cx="785818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714375" y="4214813"/>
            <a:ext cx="8215313" cy="357187"/>
            <a:chOff x="714348" y="4000504"/>
            <a:chExt cx="8215370" cy="357190"/>
          </a:xfrm>
        </p:grpSpPr>
        <p:sp>
          <p:nvSpPr>
            <p:cNvPr id="74" name="Content Placeholder 6"/>
            <p:cNvSpPr txBox="1">
              <a:spLocks/>
            </p:cNvSpPr>
            <p:nvPr/>
          </p:nvSpPr>
          <p:spPr>
            <a:xfrm>
              <a:off x="714348" y="4000504"/>
              <a:ext cx="1285884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ANSWER</a:t>
              </a:r>
              <a:endParaRPr lang="en-AU" sz="3000" dirty="0">
                <a:latin typeface="+mn-lt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2071670" y="4213231"/>
              <a:ext cx="3214709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ontent Placeholder 6"/>
            <p:cNvSpPr txBox="1">
              <a:spLocks/>
            </p:cNvSpPr>
            <p:nvPr/>
          </p:nvSpPr>
          <p:spPr>
            <a:xfrm>
              <a:off x="5500694" y="4000504"/>
              <a:ext cx="2571768" cy="357190"/>
            </a:xfrm>
            <a:prstGeom prst="rect">
              <a:avLst/>
            </a:prstGeom>
            <a:ln>
              <a:solidFill>
                <a:schemeClr val="accent1">
                  <a:shade val="50000"/>
                </a:schemeClr>
              </a:solidFill>
            </a:ln>
          </p:spPr>
          <p:txBody>
            <a:bodyPr>
              <a:normAutofit lnSpcReduction="10000"/>
            </a:bodyPr>
            <a:lstStyle/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r>
                <a:rPr lang="en-AU" dirty="0">
                  <a:latin typeface="Courier New" pitchFamily="49" charset="0"/>
                  <a:cs typeface="Courier New" pitchFamily="49" charset="0"/>
                </a:rPr>
                <a:t>200 OK</a:t>
              </a: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dirty="0">
                <a:latin typeface="Courier New" pitchFamily="49" charset="0"/>
                <a:cs typeface="Courier New" pitchFamily="49" charset="0"/>
              </a:endParaRPr>
            </a:p>
            <a:p>
              <a:pPr marL="420624" indent="-384048" algn="ctr" fontAlgn="auto"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None/>
                <a:defRPr/>
              </a:pPr>
              <a:endParaRPr lang="en-AU" sz="3000" dirty="0">
                <a:latin typeface="+mn-lt"/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>
              <a:off x="8143900" y="4213231"/>
              <a:ext cx="785818" cy="1587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Content Placeholder 6"/>
          <p:cNvSpPr txBox="1">
            <a:spLocks/>
          </p:cNvSpPr>
          <p:nvPr/>
        </p:nvSpPr>
        <p:spPr>
          <a:xfrm>
            <a:off x="5500688" y="3357563"/>
            <a:ext cx="2571750" cy="35718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AU" dirty="0">
                <a:latin typeface="Courier New" pitchFamily="49" charset="0"/>
                <a:cs typeface="Courier New" pitchFamily="49" charset="0"/>
              </a:rPr>
              <a:t>INVITE</a:t>
            </a: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marL="420624" indent="-384048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AU" sz="3000" dirty="0"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smtClean="0"/>
              <a:t>Real-world example #1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000250"/>
            <a:ext cx="3929063" cy="15589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800" dirty="0">
                <a:solidFill>
                  <a:schemeClr val="tx1"/>
                </a:solidFill>
              </a:rPr>
              <a:t>Asterisk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</p:txBody>
      </p:sp>
      <p:sp>
        <p:nvSpPr>
          <p:cNvPr id="5" name="Rectangle 4"/>
          <p:cNvSpPr/>
          <p:nvPr/>
        </p:nvSpPr>
        <p:spPr>
          <a:xfrm>
            <a:off x="3143250" y="2630488"/>
            <a:ext cx="23574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chan_woomera</a:t>
            </a:r>
            <a:endParaRPr lang="en-AU" sz="2000" dirty="0"/>
          </a:p>
        </p:txBody>
      </p:sp>
      <p:sp>
        <p:nvSpPr>
          <p:cNvPr id="6" name="Rectangle 5"/>
          <p:cNvSpPr/>
          <p:nvPr/>
        </p:nvSpPr>
        <p:spPr>
          <a:xfrm>
            <a:off x="3143250" y="4344988"/>
            <a:ext cx="23574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WoomeraOpal</a:t>
            </a:r>
            <a:endParaRPr lang="en-AU" sz="2000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rot="5400000">
            <a:off x="3821906" y="3845719"/>
            <a:ext cx="1000125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856829" y="5558632"/>
            <a:ext cx="1000125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975" name="TextBox 9"/>
          <p:cNvSpPr txBox="1">
            <a:spLocks noChangeArrowheads="1"/>
          </p:cNvSpPr>
          <p:nvPr/>
        </p:nvSpPr>
        <p:spPr bwMode="auto">
          <a:xfrm>
            <a:off x="3786191" y="6202363"/>
            <a:ext cx="1214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dirty="0"/>
              <a:t>H.323</a:t>
            </a:r>
          </a:p>
        </p:txBody>
      </p:sp>
      <p:sp>
        <p:nvSpPr>
          <p:cNvPr id="83976" name="TextBox 10"/>
          <p:cNvSpPr txBox="1">
            <a:spLocks noChangeArrowheads="1"/>
          </p:cNvSpPr>
          <p:nvPr/>
        </p:nvSpPr>
        <p:spPr bwMode="auto">
          <a:xfrm>
            <a:off x="1357313" y="1143000"/>
            <a:ext cx="5572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3200" dirty="0"/>
              <a:t>H.323 for </a:t>
            </a:r>
            <a:r>
              <a:rPr lang="en-AU" sz="3200" dirty="0" smtClean="0"/>
              <a:t>Asterisk </a:t>
            </a:r>
            <a:endParaRPr lang="en-AU" sz="3200" dirty="0"/>
          </a:p>
        </p:txBody>
      </p:sp>
      <p:sp>
        <p:nvSpPr>
          <p:cNvPr id="83977" name="TextBox 11"/>
          <p:cNvSpPr txBox="1">
            <a:spLocks noChangeArrowheads="1"/>
          </p:cNvSpPr>
          <p:nvPr/>
        </p:nvSpPr>
        <p:spPr bwMode="auto">
          <a:xfrm>
            <a:off x="4357688" y="371475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Woomera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dirty="0" smtClean="0"/>
              <a:t>Real-world example </a:t>
            </a:r>
            <a:r>
              <a:rPr lang="en-AU" dirty="0" smtClean="0"/>
              <a:t>#2</a:t>
            </a:r>
            <a:endParaRPr lang="en-AU" dirty="0" smtClean="0"/>
          </a:p>
        </p:txBody>
      </p:sp>
      <p:sp>
        <p:nvSpPr>
          <p:cNvPr id="4" name="Rectangle 3"/>
          <p:cNvSpPr/>
          <p:nvPr/>
        </p:nvSpPr>
        <p:spPr>
          <a:xfrm>
            <a:off x="357188" y="2143125"/>
            <a:ext cx="3929062" cy="1130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800" dirty="0">
                <a:solidFill>
                  <a:schemeClr val="tx1"/>
                </a:solidFill>
              </a:rPr>
              <a:t>Jabber-based collaboration server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</p:txBody>
      </p:sp>
      <p:sp>
        <p:nvSpPr>
          <p:cNvPr id="5" name="Rectangle 4"/>
          <p:cNvSpPr/>
          <p:nvPr/>
        </p:nvSpPr>
        <p:spPr>
          <a:xfrm>
            <a:off x="5072092" y="3571876"/>
            <a:ext cx="23574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WOpenMCU</a:t>
            </a:r>
            <a:endParaRPr lang="en-AU" sz="2000" dirty="0"/>
          </a:p>
        </p:txBody>
      </p:sp>
      <p:sp>
        <p:nvSpPr>
          <p:cNvPr id="6" name="Rectangle 5"/>
          <p:cNvSpPr/>
          <p:nvPr/>
        </p:nvSpPr>
        <p:spPr>
          <a:xfrm>
            <a:off x="6429405" y="5500688"/>
            <a:ext cx="235743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WoomeraOpal</a:t>
            </a:r>
            <a:endParaRPr lang="en-AU" sz="2000" dirty="0"/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>
          <a:xfrm rot="16200000" flipH="1">
            <a:off x="6323042" y="4214814"/>
            <a:ext cx="1214437" cy="1357312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5" idx="0"/>
          </p:cNvCxnSpPr>
          <p:nvPr/>
        </p:nvCxnSpPr>
        <p:spPr>
          <a:xfrm>
            <a:off x="4286250" y="2708275"/>
            <a:ext cx="1964561" cy="86360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023" name="TextBox 10"/>
          <p:cNvSpPr txBox="1">
            <a:spLocks noChangeArrowheads="1"/>
          </p:cNvSpPr>
          <p:nvPr/>
        </p:nvSpPr>
        <p:spPr bwMode="auto">
          <a:xfrm>
            <a:off x="1143000" y="1143000"/>
            <a:ext cx="728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3200"/>
              <a:t>Audio-conferencing for collaboration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57655" y="5500688"/>
            <a:ext cx="235743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WoomeraRTP</a:t>
            </a:r>
            <a:endParaRPr lang="en-AU" sz="2000" dirty="0"/>
          </a:p>
        </p:txBody>
      </p:sp>
      <p:cxnSp>
        <p:nvCxnSpPr>
          <p:cNvPr id="17" name="Straight Arrow Connector 16"/>
          <p:cNvCxnSpPr>
            <a:stCxn id="5" idx="2"/>
            <a:endCxn id="13" idx="0"/>
          </p:cNvCxnSpPr>
          <p:nvPr/>
        </p:nvCxnSpPr>
        <p:spPr>
          <a:xfrm rot="5400000">
            <a:off x="5037167" y="4286251"/>
            <a:ext cx="1214437" cy="121443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42938" y="4071938"/>
            <a:ext cx="3357562" cy="1214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800" dirty="0">
                <a:solidFill>
                  <a:schemeClr val="tx1"/>
                </a:solidFill>
              </a:rPr>
              <a:t>Jabber clients (2000+)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</p:txBody>
      </p:sp>
      <p:cxnSp>
        <p:nvCxnSpPr>
          <p:cNvPr id="23" name="Straight Arrow Connector 22"/>
          <p:cNvCxnSpPr>
            <a:stCxn id="4" idx="2"/>
            <a:endCxn id="22" idx="0"/>
          </p:cNvCxnSpPr>
          <p:nvPr/>
        </p:nvCxnSpPr>
        <p:spPr>
          <a:xfrm rot="5400000">
            <a:off x="1922463" y="3673475"/>
            <a:ext cx="798512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2"/>
            <a:endCxn id="13" idx="1"/>
          </p:cNvCxnSpPr>
          <p:nvPr/>
        </p:nvCxnSpPr>
        <p:spPr>
          <a:xfrm rot="16200000" flipH="1">
            <a:off x="2803937" y="4804157"/>
            <a:ext cx="571501" cy="1535936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029" name="TextBox 34"/>
          <p:cNvSpPr txBox="1">
            <a:spLocks noChangeArrowheads="1"/>
          </p:cNvSpPr>
          <p:nvPr/>
        </p:nvSpPr>
        <p:spPr bwMode="auto">
          <a:xfrm>
            <a:off x="7000905" y="4643438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Woomera</a:t>
            </a:r>
          </a:p>
        </p:txBody>
      </p:sp>
      <p:sp>
        <p:nvSpPr>
          <p:cNvPr id="86030" name="TextBox 35"/>
          <p:cNvSpPr txBox="1">
            <a:spLocks noChangeArrowheads="1"/>
          </p:cNvSpPr>
          <p:nvPr/>
        </p:nvSpPr>
        <p:spPr bwMode="auto">
          <a:xfrm>
            <a:off x="4286280" y="4643438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Woomera</a:t>
            </a:r>
          </a:p>
        </p:txBody>
      </p:sp>
      <p:sp>
        <p:nvSpPr>
          <p:cNvPr id="86031" name="TextBox 38"/>
          <p:cNvSpPr txBox="1">
            <a:spLocks noChangeArrowheads="1"/>
          </p:cNvSpPr>
          <p:nvPr/>
        </p:nvSpPr>
        <p:spPr bwMode="auto">
          <a:xfrm>
            <a:off x="2500313" y="342900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Jabber</a:t>
            </a:r>
          </a:p>
        </p:txBody>
      </p:sp>
      <p:sp>
        <p:nvSpPr>
          <p:cNvPr id="86032" name="TextBox 39"/>
          <p:cNvSpPr txBox="1">
            <a:spLocks noChangeArrowheads="1"/>
          </p:cNvSpPr>
          <p:nvPr/>
        </p:nvSpPr>
        <p:spPr bwMode="auto">
          <a:xfrm>
            <a:off x="2286000" y="5643563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RTP</a:t>
            </a:r>
          </a:p>
        </p:txBody>
      </p:sp>
      <p:sp>
        <p:nvSpPr>
          <p:cNvPr id="86033" name="TextBox 40"/>
          <p:cNvSpPr txBox="1">
            <a:spLocks noChangeArrowheads="1"/>
          </p:cNvSpPr>
          <p:nvPr/>
        </p:nvSpPr>
        <p:spPr bwMode="auto">
          <a:xfrm>
            <a:off x="5072063" y="2786063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CLI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r>
              <a:rPr lang="en-AU" dirty="0" smtClean="0"/>
              <a:t>Real-world example </a:t>
            </a:r>
            <a:r>
              <a:rPr lang="en-AU" dirty="0" smtClean="0"/>
              <a:t>#3</a:t>
            </a:r>
            <a:endParaRPr lang="en-AU" dirty="0" smtClean="0"/>
          </a:p>
        </p:txBody>
      </p:sp>
      <p:sp>
        <p:nvSpPr>
          <p:cNvPr id="6" name="Rectangle 5"/>
          <p:cNvSpPr/>
          <p:nvPr/>
        </p:nvSpPr>
        <p:spPr>
          <a:xfrm>
            <a:off x="2786063" y="5000625"/>
            <a:ext cx="235743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WoomeraOpal</a:t>
            </a:r>
            <a:endParaRPr lang="en-AU" sz="20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250282" y="3893344"/>
            <a:ext cx="2216150" cy="158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045" name="TextBox 10"/>
          <p:cNvSpPr txBox="1">
            <a:spLocks noChangeArrowheads="1"/>
          </p:cNvSpPr>
          <p:nvPr/>
        </p:nvSpPr>
        <p:spPr bwMode="auto">
          <a:xfrm>
            <a:off x="1143000" y="1143000"/>
            <a:ext cx="7286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3200"/>
              <a:t>Multi-protocol router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392488" y="3892550"/>
            <a:ext cx="2214562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047" name="TextBox 19"/>
          <p:cNvSpPr txBox="1">
            <a:spLocks noChangeArrowheads="1"/>
          </p:cNvSpPr>
          <p:nvPr/>
        </p:nvSpPr>
        <p:spPr bwMode="auto">
          <a:xfrm>
            <a:off x="3357563" y="371475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Woomera</a:t>
            </a:r>
          </a:p>
        </p:txBody>
      </p:sp>
      <p:sp>
        <p:nvSpPr>
          <p:cNvPr id="87048" name="TextBox 20"/>
          <p:cNvSpPr txBox="1">
            <a:spLocks noChangeArrowheads="1"/>
          </p:cNvSpPr>
          <p:nvPr/>
        </p:nvSpPr>
        <p:spPr bwMode="auto">
          <a:xfrm rot="-5400000">
            <a:off x="2279650" y="3714750"/>
            <a:ext cx="178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Incoming leg</a:t>
            </a:r>
          </a:p>
        </p:txBody>
      </p:sp>
      <p:sp>
        <p:nvSpPr>
          <p:cNvPr id="87049" name="TextBox 23"/>
          <p:cNvSpPr txBox="1">
            <a:spLocks noChangeArrowheads="1"/>
          </p:cNvSpPr>
          <p:nvPr/>
        </p:nvSpPr>
        <p:spPr bwMode="auto">
          <a:xfrm rot="-5400000">
            <a:off x="3792538" y="3708400"/>
            <a:ext cx="1785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Outbound leg</a:t>
            </a:r>
          </a:p>
        </p:txBody>
      </p:sp>
      <p:cxnSp>
        <p:nvCxnSpPr>
          <p:cNvPr id="25" name="Straight Arrow Connector 24"/>
          <p:cNvCxnSpPr>
            <a:stCxn id="6" idx="1"/>
          </p:cNvCxnSpPr>
          <p:nvPr/>
        </p:nvCxnSpPr>
        <p:spPr>
          <a:xfrm rot="10800000" flipV="1">
            <a:off x="1500188" y="5357813"/>
            <a:ext cx="1285875" cy="64293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5143500" y="5357813"/>
            <a:ext cx="1357313" cy="642937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052" name="TextBox 30"/>
          <p:cNvSpPr txBox="1">
            <a:spLocks noChangeArrowheads="1"/>
          </p:cNvSpPr>
          <p:nvPr/>
        </p:nvSpPr>
        <p:spPr bwMode="auto">
          <a:xfrm>
            <a:off x="714375" y="6072188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SIP, H.323 etc</a:t>
            </a:r>
          </a:p>
        </p:txBody>
      </p:sp>
      <p:sp>
        <p:nvSpPr>
          <p:cNvPr id="87053" name="TextBox 31"/>
          <p:cNvSpPr txBox="1">
            <a:spLocks noChangeArrowheads="1"/>
          </p:cNvSpPr>
          <p:nvPr/>
        </p:nvSpPr>
        <p:spPr bwMode="auto">
          <a:xfrm>
            <a:off x="5643563" y="6072188"/>
            <a:ext cx="1714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SIP, H.323 etc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357554" y="2786058"/>
            <a:ext cx="1143008" cy="1588"/>
          </a:xfrm>
          <a:prstGeom prst="straightConnector1">
            <a:avLst/>
          </a:prstGeom>
          <a:ln w="476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74707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Real-world example #4</a:t>
            </a:r>
          </a:p>
        </p:txBody>
      </p:sp>
      <p:sp>
        <p:nvSpPr>
          <p:cNvPr id="4" name="Rectangle 3"/>
          <p:cNvSpPr/>
          <p:nvPr/>
        </p:nvSpPr>
        <p:spPr>
          <a:xfrm>
            <a:off x="2571736" y="2143125"/>
            <a:ext cx="3929062" cy="6429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Control software</a:t>
            </a:r>
            <a:endParaRPr lang="en-AU" sz="28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800" dirty="0"/>
          </a:p>
        </p:txBody>
      </p:sp>
      <p:sp>
        <p:nvSpPr>
          <p:cNvPr id="5" name="Rectangle 4"/>
          <p:cNvSpPr/>
          <p:nvPr/>
        </p:nvSpPr>
        <p:spPr>
          <a:xfrm>
            <a:off x="3357526" y="3500438"/>
            <a:ext cx="235743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WOpenMCU</a:t>
            </a:r>
            <a:endParaRPr lang="en-AU" sz="2000" dirty="0"/>
          </a:p>
        </p:txBody>
      </p:sp>
      <p:sp>
        <p:nvSpPr>
          <p:cNvPr id="6" name="Rectangle 5"/>
          <p:cNvSpPr/>
          <p:nvPr/>
        </p:nvSpPr>
        <p:spPr>
          <a:xfrm>
            <a:off x="3357571" y="4929198"/>
            <a:ext cx="2357437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err="1"/>
              <a:t>WoomeraOpal</a:t>
            </a:r>
            <a:endParaRPr lang="en-AU" sz="20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393405" y="5822173"/>
            <a:ext cx="356396" cy="794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4214016" y="3142454"/>
            <a:ext cx="714380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1714504" y="1143000"/>
            <a:ext cx="51435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3200" dirty="0" smtClean="0"/>
              <a:t>Dealer trading room system </a:t>
            </a:r>
            <a:endParaRPr lang="en-AU" sz="3200" dirty="0"/>
          </a:p>
        </p:txBody>
      </p:sp>
      <p:sp>
        <p:nvSpPr>
          <p:cNvPr id="10" name="Rectangle 9"/>
          <p:cNvSpPr/>
          <p:nvPr/>
        </p:nvSpPr>
        <p:spPr>
          <a:xfrm>
            <a:off x="6357967" y="5500702"/>
            <a:ext cx="2357437" cy="714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sz="2000" dirty="0" smtClean="0">
                <a:solidFill>
                  <a:schemeClr val="tx1"/>
                </a:solidFill>
              </a:rPr>
              <a:t>SIP gateway</a:t>
            </a:r>
            <a:endParaRPr lang="en-AU" sz="20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571604" y="6000766"/>
            <a:ext cx="4786363" cy="2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34"/>
          <p:cNvSpPr txBox="1">
            <a:spLocks noChangeArrowheads="1"/>
          </p:cNvSpPr>
          <p:nvPr/>
        </p:nvSpPr>
        <p:spPr bwMode="auto">
          <a:xfrm>
            <a:off x="4714876" y="4357694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dirty="0"/>
              <a:t>Woomera</a:t>
            </a:r>
          </a:p>
        </p:txBody>
      </p:sp>
      <p:sp>
        <p:nvSpPr>
          <p:cNvPr id="19" name="TextBox 40"/>
          <p:cNvSpPr txBox="1">
            <a:spLocks noChangeArrowheads="1"/>
          </p:cNvSpPr>
          <p:nvPr/>
        </p:nvSpPr>
        <p:spPr bwMode="auto">
          <a:xfrm>
            <a:off x="4571972" y="2999578"/>
            <a:ext cx="1285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dirty="0"/>
              <a:t>CLI</a:t>
            </a:r>
          </a:p>
        </p:txBody>
      </p:sp>
      <p:pic>
        <p:nvPicPr>
          <p:cNvPr id="29" name="Picture 28" descr="phone_tra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072074"/>
            <a:ext cx="876431" cy="500066"/>
          </a:xfrm>
          <a:prstGeom prst="rect">
            <a:avLst/>
          </a:prstGeom>
        </p:spPr>
      </p:pic>
      <p:pic>
        <p:nvPicPr>
          <p:cNvPr id="30" name="Picture 29" descr="phone_tra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572140"/>
            <a:ext cx="876431" cy="500066"/>
          </a:xfrm>
          <a:prstGeom prst="rect">
            <a:avLst/>
          </a:prstGeom>
        </p:spPr>
      </p:pic>
      <p:pic>
        <p:nvPicPr>
          <p:cNvPr id="31" name="Picture 30" descr="phone_tran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6072206"/>
            <a:ext cx="876431" cy="500066"/>
          </a:xfrm>
          <a:prstGeom prst="rect">
            <a:avLst/>
          </a:prstGeom>
        </p:spPr>
      </p:pic>
      <p:sp>
        <p:nvSpPr>
          <p:cNvPr id="32" name="TextBox 34"/>
          <p:cNvSpPr txBox="1">
            <a:spLocks noChangeArrowheads="1"/>
          </p:cNvSpPr>
          <p:nvPr/>
        </p:nvSpPr>
        <p:spPr bwMode="auto">
          <a:xfrm>
            <a:off x="500034" y="4643446"/>
            <a:ext cx="142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dirty="0" smtClean="0"/>
              <a:t>SIP </a:t>
            </a:r>
            <a:r>
              <a:rPr lang="en-AU" dirty="0" smtClean="0"/>
              <a:t>h</a:t>
            </a:r>
            <a:r>
              <a:rPr lang="en-AU" dirty="0" smtClean="0"/>
              <a:t>andsets</a:t>
            </a:r>
            <a:endParaRPr lang="en-AU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4214016" y="4571214"/>
            <a:ext cx="714380" cy="1588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usinessman_in_a_bowler_hat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785918" y="2567034"/>
            <a:ext cx="1428760" cy="1719222"/>
          </a:xfrm>
        </p:spPr>
      </p:pic>
      <p:pic>
        <p:nvPicPr>
          <p:cNvPr id="11" name="Picture 10" descr="gplv3-127x5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2786058"/>
            <a:ext cx="2490526" cy="1000132"/>
          </a:xfrm>
          <a:prstGeom prst="rect">
            <a:avLst/>
          </a:prstGeom>
        </p:spPr>
      </p:pic>
      <p:pic>
        <p:nvPicPr>
          <p:cNvPr id="12" name="Picture 11" descr="200px-Mozilla_Foundation_logo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4286256"/>
            <a:ext cx="1905000" cy="1905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00100" y="642918"/>
            <a:ext cx="71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 smtClean="0"/>
              <a:t>Mix closed source and open source </a:t>
            </a:r>
            <a:r>
              <a:rPr lang="en-AU" sz="3600" dirty="0" smtClean="0"/>
              <a:t>software, and incompatible </a:t>
            </a:r>
            <a:r>
              <a:rPr lang="en-AU" sz="3600" dirty="0" smtClean="0"/>
              <a:t>open source licenses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Libwoomera	</a:t>
            </a:r>
          </a:p>
        </p:txBody>
      </p:sp>
      <p:sp>
        <p:nvSpPr>
          <p:cNvPr id="942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“C” interface</a:t>
            </a:r>
          </a:p>
          <a:p>
            <a:r>
              <a:rPr lang="en-AU" dirty="0" smtClean="0"/>
              <a:t>Single threaded</a:t>
            </a:r>
          </a:p>
          <a:p>
            <a:r>
              <a:rPr lang="en-AU" dirty="0" smtClean="0"/>
              <a:t>Triple license : GPL/LGPL/MPL</a:t>
            </a:r>
          </a:p>
          <a:p>
            <a:r>
              <a:rPr lang="en-AU" dirty="0" smtClean="0"/>
              <a:t>Server and client</a:t>
            </a:r>
          </a:p>
          <a:p>
            <a:r>
              <a:rPr lang="en-AU" dirty="0" smtClean="0"/>
              <a:t>Windows and </a:t>
            </a:r>
            <a:r>
              <a:rPr lang="en-AU" dirty="0" smtClean="0"/>
              <a:t>Unix</a:t>
            </a:r>
          </a:p>
          <a:p>
            <a:r>
              <a:rPr lang="en-AU" dirty="0" smtClean="0"/>
              <a:t>Self-proxy</a:t>
            </a:r>
          </a:p>
          <a:p>
            <a:r>
              <a:rPr lang="en-AU" dirty="0" smtClean="0"/>
              <a:t>Auto-discovery of servers</a:t>
            </a:r>
            <a:endParaRPr lang="en-A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Clients</a:t>
            </a:r>
          </a:p>
        </p:txBody>
      </p:sp>
      <p:sp>
        <p:nvSpPr>
          <p:cNvPr id="9523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WOpenMCU – audio MCU</a:t>
            </a:r>
          </a:p>
          <a:p>
            <a:r>
              <a:rPr lang="en-AU" smtClean="0"/>
              <a:t>Wproxy – back to back proxy</a:t>
            </a:r>
          </a:p>
          <a:p>
            <a:r>
              <a:rPr lang="en-AU" smtClean="0"/>
              <a:t>chan_woomera – asterisk channel</a:t>
            </a:r>
          </a:p>
          <a:p>
            <a:r>
              <a:rPr lang="en-AU" smtClean="0"/>
              <a:t>Sangoma Media Gateway</a:t>
            </a:r>
          </a:p>
          <a:p>
            <a:endParaRPr lang="en-A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Servers</a:t>
            </a:r>
          </a:p>
        </p:txBody>
      </p:sp>
      <p:sp>
        <p:nvSpPr>
          <p:cNvPr id="962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mtClean="0"/>
              <a:t>WoomeraOPAL – SIP, H.323, IAX, ivr, fax</a:t>
            </a:r>
          </a:p>
          <a:p>
            <a:r>
              <a:rPr lang="en-AU" smtClean="0"/>
              <a:t>WoomeraRTP – raw RTP and SRTP</a:t>
            </a:r>
          </a:p>
          <a:p>
            <a:r>
              <a:rPr lang="en-AU" smtClean="0"/>
              <a:t>WoomeraPRI – E1/T1 over Sangoma PRI</a:t>
            </a:r>
          </a:p>
          <a:p>
            <a:r>
              <a:rPr lang="en-AU" smtClean="0"/>
              <a:t>Sangoma – BRI and SS7</a:t>
            </a:r>
          </a:p>
          <a:p>
            <a:endParaRPr lang="en-AU" smtClean="0"/>
          </a:p>
          <a:p>
            <a:endParaRPr lang="en-AU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Future work</a:t>
            </a:r>
          </a:p>
        </p:txBody>
      </p:sp>
      <p:sp>
        <p:nvSpPr>
          <p:cNvPr id="97282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smtClean="0"/>
              <a:t>Draft RFC</a:t>
            </a:r>
          </a:p>
          <a:p>
            <a:r>
              <a:rPr lang="en-AU" smtClean="0"/>
              <a:t>Video support</a:t>
            </a:r>
          </a:p>
          <a:p>
            <a:r>
              <a:rPr lang="en-AU" smtClean="0"/>
              <a:t>Hold and transfer</a:t>
            </a:r>
          </a:p>
          <a:p>
            <a:r>
              <a:rPr lang="en-AU" smtClean="0"/>
              <a:t>Server limits and soft shutdown</a:t>
            </a:r>
          </a:p>
          <a:p>
            <a:r>
              <a:rPr lang="en-AU" smtClean="0"/>
              <a:t>Secure command channel</a:t>
            </a:r>
          </a:p>
          <a:p>
            <a:r>
              <a:rPr lang="en-AU" smtClean="0"/>
              <a:t>Secure media</a:t>
            </a:r>
          </a:p>
          <a:p>
            <a:endParaRPr lang="en-AU" smtClean="0"/>
          </a:p>
        </p:txBody>
      </p:sp>
      <p:sp>
        <p:nvSpPr>
          <p:cNvPr id="97283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Different raw media types</a:t>
            </a:r>
          </a:p>
          <a:p>
            <a:r>
              <a:rPr lang="en-AU" dirty="0" smtClean="0"/>
              <a:t>Call bridging</a:t>
            </a:r>
          </a:p>
          <a:p>
            <a:r>
              <a:rPr lang="en-AU" dirty="0" err="1" smtClean="0"/>
              <a:t>Libwoomera</a:t>
            </a:r>
            <a:r>
              <a:rPr lang="en-AU" dirty="0" smtClean="0"/>
              <a:t> enhancements</a:t>
            </a:r>
          </a:p>
          <a:p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mtClean="0"/>
              <a:t>Questions ?</a:t>
            </a:r>
          </a:p>
        </p:txBody>
      </p:sp>
      <p:sp>
        <p:nvSpPr>
          <p:cNvPr id="9830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3" indent="-514350" algn="ctr">
              <a:buFont typeface="Wingdings 2" pitchFamily="18" charset="2"/>
              <a:buNone/>
            </a:pPr>
            <a:endParaRPr lang="en-AU" smtClean="0"/>
          </a:p>
          <a:p>
            <a:pPr marL="550863" indent="-514350" algn="ctr">
              <a:buFont typeface="Wingdings 2" pitchFamily="18" charset="2"/>
              <a:buNone/>
            </a:pPr>
            <a:endParaRPr lang="en-AU" smtClean="0"/>
          </a:p>
          <a:p>
            <a:pPr marL="550863" indent="-514350" algn="ctr">
              <a:buFont typeface="Wingdings 2" pitchFamily="18" charset="2"/>
              <a:buNone/>
            </a:pPr>
            <a:r>
              <a:rPr lang="en-AU" smtClean="0"/>
              <a:t>craigs@postincrement.com</a:t>
            </a:r>
          </a:p>
          <a:p>
            <a:pPr marL="550863" indent="-514350" algn="ctr">
              <a:buFont typeface="Wingdings 2" pitchFamily="18" charset="2"/>
              <a:buNone/>
            </a:pPr>
            <a:endParaRPr lang="en-AU" smtClean="0"/>
          </a:p>
          <a:p>
            <a:pPr marL="550863" indent="-514350" algn="ctr">
              <a:buFont typeface="Wingdings 2" pitchFamily="18" charset="2"/>
              <a:buNone/>
            </a:pPr>
            <a:r>
              <a:rPr lang="en-AU" smtClean="0"/>
              <a:t>http://www.woomeravoip.org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ux-penguin-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500306"/>
            <a:ext cx="1901605" cy="2214578"/>
          </a:xfrm>
          <a:prstGeom prst="rect">
            <a:avLst/>
          </a:prstGeom>
        </p:spPr>
      </p:pic>
      <p:pic>
        <p:nvPicPr>
          <p:cNvPr id="19" name="Picture 18" descr="mac_tran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1714488"/>
            <a:ext cx="1655520" cy="4195771"/>
          </a:xfrm>
          <a:prstGeom prst="rect">
            <a:avLst/>
          </a:prstGeom>
        </p:spPr>
      </p:pic>
      <p:pic>
        <p:nvPicPr>
          <p:cNvPr id="22" name="Picture 21" descr="pc_tran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00892" y="1714488"/>
            <a:ext cx="1515229" cy="39585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00100" y="642918"/>
            <a:ext cx="71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 smtClean="0"/>
              <a:t>Different operating systems in the same product</a:t>
            </a:r>
            <a:endParaRPr lang="en-AU" sz="3600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/>
          <a:lstStyle/>
          <a:p>
            <a:r>
              <a:rPr lang="en-AU" dirty="0" smtClean="0"/>
              <a:t>We want simple and easy</a:t>
            </a:r>
            <a:endParaRPr lang="en-AU" dirty="0"/>
          </a:p>
        </p:txBody>
      </p:sp>
      <p:pic>
        <p:nvPicPr>
          <p:cNvPr id="5" name="Picture 4" descr="Basic_Car_RingScrew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2714620"/>
            <a:ext cx="2319342" cy="21150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/>
          <a:p>
            <a:r>
              <a:rPr lang="en-AU" dirty="0" smtClean="0"/>
              <a:t>We don’t want </a:t>
            </a:r>
            <a:r>
              <a:rPr lang="en-AU" dirty="0" smtClean="0"/>
              <a:t>lots of baggage</a:t>
            </a:r>
            <a:endParaRPr lang="en-AU" dirty="0"/>
          </a:p>
        </p:txBody>
      </p:sp>
      <p:pic>
        <p:nvPicPr>
          <p:cNvPr id="3" name="Picture 2" descr="overloaded_tru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2726050"/>
            <a:ext cx="5143536" cy="34633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solution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Socket-based protocol</a:t>
            </a:r>
          </a:p>
          <a:p>
            <a:r>
              <a:rPr lang="en-AU" dirty="0" smtClean="0"/>
              <a:t>Like HTTP or SMTP</a:t>
            </a:r>
          </a:p>
          <a:p>
            <a:r>
              <a:rPr lang="en-AU" dirty="0" smtClean="0"/>
              <a:t>Client-server architecture</a:t>
            </a:r>
          </a:p>
          <a:p>
            <a:r>
              <a:rPr lang="en-AU" dirty="0" smtClean="0"/>
              <a:t>Commands to make/</a:t>
            </a:r>
            <a:r>
              <a:rPr lang="en-AU" dirty="0" err="1" smtClean="0"/>
              <a:t>hangup</a:t>
            </a:r>
            <a:r>
              <a:rPr lang="en-AU" dirty="0" smtClean="0"/>
              <a:t>/answer calls</a:t>
            </a:r>
          </a:p>
          <a:p>
            <a:r>
              <a:rPr lang="en-AU" dirty="0" smtClean="0"/>
              <a:t>Not as complex as SIP!</a:t>
            </a:r>
          </a:p>
          <a:p>
            <a:r>
              <a:rPr lang="en-AU" dirty="0" smtClean="0"/>
              <a:t>TCP socket for multiple calls</a:t>
            </a:r>
          </a:p>
          <a:p>
            <a:r>
              <a:rPr lang="en-AU" dirty="0" smtClean="0"/>
              <a:t>MPL/GPL license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1126</Words>
  <Application>Microsoft Office PowerPoint</Application>
  <PresentationFormat>On-screen Show (4:3)</PresentationFormat>
  <Paragraphs>479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Woomera Accelerating access to VoIP</vt:lpstr>
      <vt:lpstr>Introduction</vt:lpstr>
      <vt:lpstr>What problems are we trying to solve?</vt:lpstr>
      <vt:lpstr>Business Problems</vt:lpstr>
      <vt:lpstr>Slide 5</vt:lpstr>
      <vt:lpstr>Slide 6</vt:lpstr>
      <vt:lpstr>We want simple and easy</vt:lpstr>
      <vt:lpstr>We don’t want lots of baggage</vt:lpstr>
      <vt:lpstr>The solution</vt:lpstr>
      <vt:lpstr>Woomera</vt:lpstr>
      <vt:lpstr>One to one</vt:lpstr>
      <vt:lpstr>Many to one</vt:lpstr>
      <vt:lpstr>One to many</vt:lpstr>
      <vt:lpstr>Many to many</vt:lpstr>
      <vt:lpstr>Message flow</vt:lpstr>
      <vt:lpstr>Message format</vt:lpstr>
      <vt:lpstr>Command and media</vt:lpstr>
      <vt:lpstr>Outgoing call</vt:lpstr>
      <vt:lpstr>Outgoing call</vt:lpstr>
      <vt:lpstr>Outgoing call</vt:lpstr>
      <vt:lpstr>Outgoing call</vt:lpstr>
      <vt:lpstr>Outgoing call</vt:lpstr>
      <vt:lpstr>Incoming call (part 1)</vt:lpstr>
      <vt:lpstr>Incoming call (part 1)</vt:lpstr>
      <vt:lpstr>Incoming call (part 1)</vt:lpstr>
      <vt:lpstr>Incoming call (part 1)</vt:lpstr>
      <vt:lpstr>Incoming call (part 1)</vt:lpstr>
      <vt:lpstr>Incoming call (part 2)</vt:lpstr>
      <vt:lpstr>Incoming call (part 2)</vt:lpstr>
      <vt:lpstr>Incoming call (part 2)</vt:lpstr>
      <vt:lpstr>Incoming call (part 2)</vt:lpstr>
      <vt:lpstr>Incoming call (part 2)</vt:lpstr>
      <vt:lpstr>Local call hangup</vt:lpstr>
      <vt:lpstr>Local call hangup</vt:lpstr>
      <vt:lpstr>Local call hangup</vt:lpstr>
      <vt:lpstr>Remote call hangup</vt:lpstr>
      <vt:lpstr>Remote call hangup</vt:lpstr>
      <vt:lpstr>Remote call hangup</vt:lpstr>
      <vt:lpstr>Remote call hangup</vt:lpstr>
      <vt:lpstr>DTMF</vt:lpstr>
      <vt:lpstr>DTMF</vt:lpstr>
      <vt:lpstr>DTMF</vt:lpstr>
      <vt:lpstr>DTMF</vt:lpstr>
      <vt:lpstr>H.323 and Woomera</vt:lpstr>
      <vt:lpstr>SIP and Woomera</vt:lpstr>
      <vt:lpstr>Real-world example #1</vt:lpstr>
      <vt:lpstr>Real-world example #2</vt:lpstr>
      <vt:lpstr>Real-world example #3</vt:lpstr>
      <vt:lpstr>Slide 49</vt:lpstr>
      <vt:lpstr>Libwoomera </vt:lpstr>
      <vt:lpstr>Clients</vt:lpstr>
      <vt:lpstr>Servers</vt:lpstr>
      <vt:lpstr>Future work</vt:lpstr>
      <vt:lpstr>Questions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Woomera</dc:title>
  <dc:creator>Craig Southeren</dc:creator>
  <cp:lastModifiedBy>Craig Southeren</cp:lastModifiedBy>
  <cp:revision>37</cp:revision>
  <dcterms:created xsi:type="dcterms:W3CDTF">2009-08-04T14:22:15Z</dcterms:created>
  <dcterms:modified xsi:type="dcterms:W3CDTF">2009-08-06T04:36:19Z</dcterms:modified>
</cp:coreProperties>
</file>