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32"/>
  </p:notesMasterIdLst>
  <p:handoutMasterIdLst>
    <p:handoutMasterId r:id="rId33"/>
  </p:handoutMasterIdLst>
  <p:sldIdLst>
    <p:sldId id="256" r:id="rId2"/>
    <p:sldId id="293" r:id="rId3"/>
    <p:sldId id="288" r:id="rId4"/>
    <p:sldId id="289" r:id="rId5"/>
    <p:sldId id="268" r:id="rId6"/>
    <p:sldId id="270" r:id="rId7"/>
    <p:sldId id="271" r:id="rId8"/>
    <p:sldId id="272" r:id="rId9"/>
    <p:sldId id="285" r:id="rId10"/>
    <p:sldId id="263" r:id="rId11"/>
    <p:sldId id="284" r:id="rId12"/>
    <p:sldId id="269" r:id="rId13"/>
    <p:sldId id="274" r:id="rId14"/>
    <p:sldId id="275" r:id="rId15"/>
    <p:sldId id="276" r:id="rId16"/>
    <p:sldId id="277" r:id="rId17"/>
    <p:sldId id="278" r:id="rId18"/>
    <p:sldId id="259" r:id="rId19"/>
    <p:sldId id="279" r:id="rId20"/>
    <p:sldId id="280" r:id="rId21"/>
    <p:sldId id="282" r:id="rId22"/>
    <p:sldId id="266" r:id="rId23"/>
    <p:sldId id="281" r:id="rId24"/>
    <p:sldId id="261" r:id="rId25"/>
    <p:sldId id="283" r:id="rId26"/>
    <p:sldId id="286" r:id="rId27"/>
    <p:sldId id="267" r:id="rId28"/>
    <p:sldId id="258" r:id="rId29"/>
    <p:sldId id="257" r:id="rId30"/>
    <p:sldId id="287" r:id="rId31"/>
  </p:sldIdLst>
  <p:sldSz cx="9144000" cy="6858000" type="screen4x3"/>
  <p:notesSz cx="6858000" cy="9144000"/>
  <p:defaultTextStyle>
    <a:defPPr>
      <a:defRPr lang="en-US"/>
    </a:defPPr>
    <a:lvl1pPr algn="l" rtl="0" eaLnBrk="0" fontAlgn="base" hangingPunct="0">
      <a:spcBef>
        <a:spcPct val="0"/>
      </a:spcBef>
      <a:spcAft>
        <a:spcPct val="0"/>
      </a:spcAft>
      <a:defRPr sz="2800" b="1" kern="1200">
        <a:solidFill>
          <a:schemeClr val="tx1"/>
        </a:solidFill>
        <a:latin typeface="Arial" charset="0"/>
        <a:ea typeface="+mn-ea"/>
        <a:cs typeface="Arial" charset="0"/>
      </a:defRPr>
    </a:lvl1pPr>
    <a:lvl2pPr marL="457200" algn="l" rtl="0" eaLnBrk="0" fontAlgn="base" hangingPunct="0">
      <a:spcBef>
        <a:spcPct val="0"/>
      </a:spcBef>
      <a:spcAft>
        <a:spcPct val="0"/>
      </a:spcAft>
      <a:defRPr sz="2800" b="1" kern="1200">
        <a:solidFill>
          <a:schemeClr val="tx1"/>
        </a:solidFill>
        <a:latin typeface="Arial" charset="0"/>
        <a:ea typeface="+mn-ea"/>
        <a:cs typeface="Arial" charset="0"/>
      </a:defRPr>
    </a:lvl2pPr>
    <a:lvl3pPr marL="914400" algn="l" rtl="0" eaLnBrk="0" fontAlgn="base" hangingPunct="0">
      <a:spcBef>
        <a:spcPct val="0"/>
      </a:spcBef>
      <a:spcAft>
        <a:spcPct val="0"/>
      </a:spcAft>
      <a:defRPr sz="2800" b="1" kern="1200">
        <a:solidFill>
          <a:schemeClr val="tx1"/>
        </a:solidFill>
        <a:latin typeface="Arial" charset="0"/>
        <a:ea typeface="+mn-ea"/>
        <a:cs typeface="Arial" charset="0"/>
      </a:defRPr>
    </a:lvl3pPr>
    <a:lvl4pPr marL="1371600" algn="l" rtl="0" eaLnBrk="0" fontAlgn="base" hangingPunct="0">
      <a:spcBef>
        <a:spcPct val="0"/>
      </a:spcBef>
      <a:spcAft>
        <a:spcPct val="0"/>
      </a:spcAft>
      <a:defRPr sz="2800" b="1" kern="1200">
        <a:solidFill>
          <a:schemeClr val="tx1"/>
        </a:solidFill>
        <a:latin typeface="Arial" charset="0"/>
        <a:ea typeface="+mn-ea"/>
        <a:cs typeface="Arial" charset="0"/>
      </a:defRPr>
    </a:lvl4pPr>
    <a:lvl5pPr marL="1828800" algn="l" rtl="0" eaLnBrk="0" fontAlgn="base" hangingPunct="0">
      <a:spcBef>
        <a:spcPct val="0"/>
      </a:spcBef>
      <a:spcAft>
        <a:spcPct val="0"/>
      </a:spcAft>
      <a:defRPr sz="2800" b="1" kern="1200">
        <a:solidFill>
          <a:schemeClr val="tx1"/>
        </a:solidFill>
        <a:latin typeface="Arial" charset="0"/>
        <a:ea typeface="+mn-ea"/>
        <a:cs typeface="Arial" charset="0"/>
      </a:defRPr>
    </a:lvl5pPr>
    <a:lvl6pPr marL="2286000" algn="l" defTabSz="914400" rtl="0" eaLnBrk="1" latinLnBrk="0" hangingPunct="1">
      <a:defRPr sz="2800" b="1" kern="1200">
        <a:solidFill>
          <a:schemeClr val="tx1"/>
        </a:solidFill>
        <a:latin typeface="Arial" charset="0"/>
        <a:ea typeface="+mn-ea"/>
        <a:cs typeface="Arial" charset="0"/>
      </a:defRPr>
    </a:lvl6pPr>
    <a:lvl7pPr marL="2743200" algn="l" defTabSz="914400" rtl="0" eaLnBrk="1" latinLnBrk="0" hangingPunct="1">
      <a:defRPr sz="2800" b="1" kern="1200">
        <a:solidFill>
          <a:schemeClr val="tx1"/>
        </a:solidFill>
        <a:latin typeface="Arial" charset="0"/>
        <a:ea typeface="+mn-ea"/>
        <a:cs typeface="Arial" charset="0"/>
      </a:defRPr>
    </a:lvl7pPr>
    <a:lvl8pPr marL="3200400" algn="l" defTabSz="914400" rtl="0" eaLnBrk="1" latinLnBrk="0" hangingPunct="1">
      <a:defRPr sz="2800" b="1" kern="1200">
        <a:solidFill>
          <a:schemeClr val="tx1"/>
        </a:solidFill>
        <a:latin typeface="Arial" charset="0"/>
        <a:ea typeface="+mn-ea"/>
        <a:cs typeface="Arial" charset="0"/>
      </a:defRPr>
    </a:lvl8pPr>
    <a:lvl9pPr marL="3657600" algn="l" defTabSz="914400" rtl="0" eaLnBrk="1" latinLnBrk="0" hangingPunct="1">
      <a:defRPr sz="2800" b="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autoAdjust="0"/>
    <p:restoredTop sz="78521" autoAdjust="0"/>
  </p:normalViewPr>
  <p:slideViewPr>
    <p:cSldViewPr snapToGrid="0">
      <p:cViewPr varScale="1">
        <p:scale>
          <a:sx n="85" d="100"/>
          <a:sy n="85" d="100"/>
        </p:scale>
        <p:origin x="-63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endParaRPr lang="en-US"/>
          </a:p>
        </p:txBody>
      </p:sp>
      <p:sp>
        <p:nvSpPr>
          <p:cNvPr id="1024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endParaRPr lang="en-US"/>
          </a:p>
        </p:txBody>
      </p:sp>
      <p:sp>
        <p:nvSpPr>
          <p:cNvPr id="1024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endParaRPr lang="en-US"/>
          </a:p>
        </p:txBody>
      </p:sp>
      <p:sp>
        <p:nvSpPr>
          <p:cNvPr id="1024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fld id="{DDE5C488-B746-454F-8EBA-A6AA013EB71C}"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endParaRPr lang="en-US"/>
          </a:p>
        </p:txBody>
      </p:sp>
      <p:sp>
        <p:nvSpPr>
          <p:cNvPr id="1229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endParaRPr lang="en-US"/>
          </a:p>
        </p:txBody>
      </p:sp>
      <p:sp>
        <p:nvSpPr>
          <p:cNvPr id="14340"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229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29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endParaRPr lang="en-US"/>
          </a:p>
        </p:txBody>
      </p:sp>
      <p:sp>
        <p:nvSpPr>
          <p:cNvPr id="1229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fld id="{6E90956A-42D9-4465-9538-E2ACE5C76BF4}"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8" charset="0"/>
        <a:ea typeface="Arial" pitchFamily="18" charset="0"/>
        <a:cs typeface="Arial" pitchFamily="18" charset="0"/>
      </a:defRPr>
    </a:lvl1pPr>
    <a:lvl2pPr marL="457200" algn="l" rtl="0" eaLnBrk="0" fontAlgn="base" hangingPunct="0">
      <a:spcBef>
        <a:spcPct val="30000"/>
      </a:spcBef>
      <a:spcAft>
        <a:spcPct val="0"/>
      </a:spcAft>
      <a:defRPr sz="1200" kern="1200">
        <a:solidFill>
          <a:schemeClr val="tx1"/>
        </a:solidFill>
        <a:latin typeface="Arial" pitchFamily="18" charset="0"/>
        <a:ea typeface="Arial" pitchFamily="18" charset="0"/>
        <a:cs typeface="Arial" pitchFamily="18" charset="0"/>
      </a:defRPr>
    </a:lvl2pPr>
    <a:lvl3pPr marL="914400" algn="l" rtl="0" eaLnBrk="0" fontAlgn="base" hangingPunct="0">
      <a:spcBef>
        <a:spcPct val="30000"/>
      </a:spcBef>
      <a:spcAft>
        <a:spcPct val="0"/>
      </a:spcAft>
      <a:defRPr sz="1200" kern="1200">
        <a:solidFill>
          <a:schemeClr val="tx1"/>
        </a:solidFill>
        <a:latin typeface="Arial" pitchFamily="18" charset="0"/>
        <a:ea typeface="Arial" pitchFamily="18" charset="0"/>
        <a:cs typeface="Arial" pitchFamily="18" charset="0"/>
      </a:defRPr>
    </a:lvl3pPr>
    <a:lvl4pPr marL="1371600" algn="l" rtl="0" eaLnBrk="0" fontAlgn="base" hangingPunct="0">
      <a:spcBef>
        <a:spcPct val="30000"/>
      </a:spcBef>
      <a:spcAft>
        <a:spcPct val="0"/>
      </a:spcAft>
      <a:defRPr sz="1200" kern="1200">
        <a:solidFill>
          <a:schemeClr val="tx1"/>
        </a:solidFill>
        <a:latin typeface="Arial" pitchFamily="18" charset="0"/>
        <a:ea typeface="Arial" pitchFamily="18" charset="0"/>
        <a:cs typeface="Arial" pitchFamily="18" charset="0"/>
      </a:defRPr>
    </a:lvl4pPr>
    <a:lvl5pPr marL="1828800" algn="l" rtl="0" eaLnBrk="0" fontAlgn="base" hangingPunct="0">
      <a:spcBef>
        <a:spcPct val="30000"/>
      </a:spcBef>
      <a:spcAft>
        <a:spcPct val="0"/>
      </a:spcAft>
      <a:defRPr sz="1200" kern="1200">
        <a:solidFill>
          <a:schemeClr val="tx1"/>
        </a:solidFill>
        <a:latin typeface="Arial" pitchFamily="18" charset="0"/>
        <a:ea typeface="Arial" pitchFamily="18" charset="0"/>
        <a:cs typeface="Arial" pitchFamily="18"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FAE36B22-88A5-4398-9559-4339571AAFDC}" type="slidenum">
              <a:rPr lang="en-US"/>
              <a:pPr/>
              <a:t>1</a:t>
            </a:fld>
            <a:endParaRPr lang="en-US"/>
          </a:p>
        </p:txBody>
      </p:sp>
      <p:sp>
        <p:nvSpPr>
          <p:cNvPr id="16387" name="Rectangle 2"/>
          <p:cNvSpPr>
            <a:spLocks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noTextEdit="1"/>
          </p:cNvSpPr>
          <p:nvPr>
            <p:ph type="sldImg"/>
          </p:nvPr>
        </p:nvSpPr>
        <p:spPr>
          <a:ln/>
        </p:spPr>
      </p:sp>
      <p:sp>
        <p:nvSpPr>
          <p:cNvPr id="35843" name="Rectangle 3"/>
          <p:cNvSpPr>
            <a:spLocks noGrp="1" noChangeArrowheads="1"/>
          </p:cNvSpPr>
          <p:nvPr>
            <p:ph type="body" idx="1"/>
          </p:nvPr>
        </p:nvSpPr>
        <p:spPr>
          <a:noFill/>
          <a:ln/>
        </p:spPr>
        <p:txBody>
          <a:bodyPr/>
          <a:lstStyle/>
          <a:p>
            <a:endParaRPr lang="en-US" smtClean="0">
              <a:latin typeface="Arial" charset="0"/>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ChangeArrowheads="1" noTextEdit="1"/>
          </p:cNvSpPr>
          <p:nvPr>
            <p:ph type="sldImg"/>
          </p:nvPr>
        </p:nvSpPr>
        <p:spPr>
          <a:ln/>
        </p:spPr>
      </p:sp>
      <p:sp>
        <p:nvSpPr>
          <p:cNvPr id="90115" name="Rectangle 3"/>
          <p:cNvSpPr>
            <a:spLocks noGrp="1" noChangeArrowheads="1"/>
          </p:cNvSpPr>
          <p:nvPr>
            <p:ph type="body" idx="1"/>
          </p:nvPr>
        </p:nvSpPr>
        <p:spPr>
          <a:noFill/>
          <a:ln/>
        </p:spPr>
        <p:txBody>
          <a:bodyPr/>
          <a:lstStyle/>
          <a:p>
            <a:endParaRPr lang="en-US" smtClean="0">
              <a:latin typeface="Arial" charset="0"/>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49AC057C-4DF9-4903-9BC5-00FBA38A310D}" type="slidenum">
              <a:rPr lang="en-US" sz="1200" b="0"/>
              <a:pPr algn="r"/>
              <a:t>12</a:t>
            </a:fld>
            <a:endParaRPr lang="en-US" sz="1200" b="0"/>
          </a:p>
        </p:txBody>
      </p:sp>
      <p:sp>
        <p:nvSpPr>
          <p:cNvPr id="52227" name="Rectangle 2"/>
          <p:cNvSpPr>
            <a:spLocks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ChangeArrowheads="1" noTextEdit="1"/>
          </p:cNvSpPr>
          <p:nvPr>
            <p:ph type="sldImg"/>
          </p:nvPr>
        </p:nvSpPr>
        <p:spPr>
          <a:ln/>
        </p:spPr>
      </p:sp>
      <p:sp>
        <p:nvSpPr>
          <p:cNvPr id="64515" name="Rectangle 3"/>
          <p:cNvSpPr>
            <a:spLocks noGrp="1" noChangeArrowheads="1"/>
          </p:cNvSpPr>
          <p:nvPr>
            <p:ph type="body" idx="1"/>
          </p:nvPr>
        </p:nvSpPr>
        <p:spPr>
          <a:noFill/>
          <a:ln/>
        </p:spPr>
        <p:txBody>
          <a:bodyPr/>
          <a:lstStyle/>
          <a:p>
            <a:endParaRPr lang="en-US" smtClean="0">
              <a:latin typeface="Arial" charset="0"/>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endParaRPr lang="en-US" smtClean="0">
              <a:latin typeface="Arial" charset="0"/>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ChangeArrowheads="1" noTextEdit="1"/>
          </p:cNvSpPr>
          <p:nvPr>
            <p:ph type="sldImg"/>
          </p:nvPr>
        </p:nvSpPr>
        <p:spPr>
          <a:ln/>
        </p:spPr>
      </p:sp>
      <p:sp>
        <p:nvSpPr>
          <p:cNvPr id="70659" name="Rectangle 3"/>
          <p:cNvSpPr>
            <a:spLocks noGrp="1" noChangeArrowheads="1"/>
          </p:cNvSpPr>
          <p:nvPr>
            <p:ph type="body" idx="1"/>
          </p:nvPr>
        </p:nvSpPr>
        <p:spPr>
          <a:noFill/>
          <a:ln/>
        </p:spPr>
        <p:txBody>
          <a:bodyPr/>
          <a:lstStyle/>
          <a:p>
            <a:endParaRPr lang="en-US" smtClean="0">
              <a:latin typeface="Arial" charset="0"/>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ChangeArrowheads="1" noTextEdit="1"/>
          </p:cNvSpPr>
          <p:nvPr>
            <p:ph type="sldImg"/>
          </p:nvPr>
        </p:nvSpPr>
        <p:spPr>
          <a:ln/>
        </p:spPr>
      </p:sp>
      <p:sp>
        <p:nvSpPr>
          <p:cNvPr id="72707" name="Rectangle 3"/>
          <p:cNvSpPr>
            <a:spLocks noGrp="1" noChangeArrowheads="1"/>
          </p:cNvSpPr>
          <p:nvPr>
            <p:ph type="body" idx="1"/>
          </p:nvPr>
        </p:nvSpPr>
        <p:spPr>
          <a:noFill/>
          <a:ln/>
        </p:spPr>
        <p:txBody>
          <a:bodyPr/>
          <a:lstStyle/>
          <a:p>
            <a:endParaRPr lang="en-US" smtClean="0">
              <a:latin typeface="Arial" charset="0"/>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ChangeArrowheads="1" noTextEdit="1"/>
          </p:cNvSpPr>
          <p:nvPr>
            <p:ph type="sldImg"/>
          </p:nvPr>
        </p:nvSpPr>
        <p:spPr>
          <a:ln/>
        </p:spPr>
      </p:sp>
      <p:sp>
        <p:nvSpPr>
          <p:cNvPr id="74755" name="Rectangle 3"/>
          <p:cNvSpPr>
            <a:spLocks noGrp="1" noChangeArrowheads="1"/>
          </p:cNvSpPr>
          <p:nvPr>
            <p:ph type="body" idx="1"/>
          </p:nvPr>
        </p:nvSpPr>
        <p:spPr>
          <a:noFill/>
          <a:ln/>
        </p:spPr>
        <p:txBody>
          <a:bodyPr/>
          <a:lstStyle/>
          <a:p>
            <a:r>
              <a:rPr lang="en-US" dirty="0" smtClean="0">
                <a:latin typeface="Arial" charset="0"/>
                <a:cs typeface="Arial" charset="0"/>
              </a:rPr>
              <a:t>Not about the length of the total</a:t>
            </a:r>
            <a:r>
              <a:rPr lang="en-US" baseline="0" dirty="0" smtClean="0">
                <a:latin typeface="Arial" charset="0"/>
                <a:cs typeface="Arial" charset="0"/>
              </a:rPr>
              <a:t> prompt, but the length of the individual recording.</a:t>
            </a:r>
            <a:endParaRPr lang="en-US" dirty="0" smtClean="0">
              <a:latin typeface="Arial" charset="0"/>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735410EE-B6A9-49BF-97DE-77EBBAD074C9}" type="slidenum">
              <a:rPr lang="en-US"/>
              <a:pPr/>
              <a:t>18</a:t>
            </a:fld>
            <a:endParaRPr lang="en-US"/>
          </a:p>
        </p:txBody>
      </p:sp>
      <p:sp>
        <p:nvSpPr>
          <p:cNvPr id="20483" name="Rectangle 2"/>
          <p:cNvSpPr>
            <a:spLocks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endParaRPr lang="en-US" smtClean="0">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noTextEdit="1"/>
          </p:cNvSpPr>
          <p:nvPr>
            <p:ph type="sldImg"/>
          </p:nvPr>
        </p:nvSpPr>
        <p:spPr>
          <a:ln/>
        </p:spPr>
      </p:sp>
      <p:sp>
        <p:nvSpPr>
          <p:cNvPr id="37891" name="Rectangle 3"/>
          <p:cNvSpPr>
            <a:spLocks noGrp="1" noChangeArrowheads="1"/>
          </p:cNvSpPr>
          <p:nvPr>
            <p:ph type="body" idx="1"/>
          </p:nvPr>
        </p:nvSpPr>
        <p:spPr>
          <a:xfrm>
            <a:off x="0" y="4210050"/>
            <a:ext cx="6858000" cy="4933950"/>
          </a:xfrm>
          <a:noFill/>
          <a:ln/>
        </p:spPr>
        <p:txBody>
          <a:bodyPr/>
          <a:lstStyle/>
          <a:p>
            <a:pPr>
              <a:spcBef>
                <a:spcPct val="45000"/>
              </a:spcBef>
            </a:pPr>
            <a:r>
              <a:rPr lang="en-US" smtClean="0">
                <a:latin typeface="Arial" charset="0"/>
                <a:cs typeface="Arial" charset="0"/>
              </a:rPr>
              <a:t>Dialogic </a:t>
            </a:r>
            <a:r>
              <a:rPr lang="en-US" u="sng" smtClean="0">
                <a:latin typeface="Arial" charset="0"/>
                <a:cs typeface="Arial" charset="0"/>
              </a:rPr>
              <a:t>is</a:t>
            </a:r>
            <a:r>
              <a:rPr lang="en-US" smtClean="0">
                <a:latin typeface="Arial" charset="0"/>
                <a:cs typeface="Arial" charset="0"/>
              </a:rPr>
              <a:t> the most recognized name in the converged communications enabling industry and remains </a:t>
            </a:r>
            <a:r>
              <a:rPr lang="en-US" u="sng" smtClean="0">
                <a:latin typeface="Arial" charset="0"/>
                <a:cs typeface="Arial" charset="0"/>
              </a:rPr>
              <a:t>the market segment leader</a:t>
            </a:r>
          </a:p>
          <a:p>
            <a:pPr>
              <a:spcBef>
                <a:spcPct val="45000"/>
              </a:spcBef>
            </a:pPr>
            <a:r>
              <a:rPr lang="en-US" smtClean="0">
                <a:latin typeface="Arial" charset="0"/>
                <a:cs typeface="Arial" charset="0"/>
              </a:rPr>
              <a:t>Founded in 1984</a:t>
            </a:r>
          </a:p>
          <a:p>
            <a:pPr marL="114300" lvl="1">
              <a:spcBef>
                <a:spcPct val="45000"/>
              </a:spcBef>
            </a:pPr>
            <a:r>
              <a:rPr lang="en-US" sz="1100" smtClean="0">
                <a:latin typeface="Arial" charset="0"/>
                <a:cs typeface="Arial" charset="0"/>
              </a:rPr>
              <a:t>The company name changed from Eicon Networks Corporation to Dialogic Corporation in October 2006 after completing the acquisition of Intel’s Media and Signaling business</a:t>
            </a:r>
          </a:p>
          <a:p>
            <a:pPr marL="114300" lvl="1">
              <a:spcBef>
                <a:spcPct val="45000"/>
              </a:spcBef>
            </a:pPr>
            <a:r>
              <a:rPr lang="en-US" sz="1100" smtClean="0">
                <a:latin typeface="Arial" charset="0"/>
                <a:cs typeface="Arial" charset="0"/>
              </a:rPr>
              <a:t>October 2007, Dialogic completed acquisition of Cantata (Brooktrout, Excel Switching, and SnowShore)</a:t>
            </a:r>
          </a:p>
          <a:p>
            <a:pPr marL="114300" lvl="1">
              <a:spcBef>
                <a:spcPct val="45000"/>
              </a:spcBef>
            </a:pPr>
            <a:r>
              <a:rPr lang="en-US" sz="1100" smtClean="0">
                <a:latin typeface="Arial" charset="0"/>
                <a:cs typeface="Arial" charset="0"/>
              </a:rPr>
              <a:t>March 2008, Acquisition of OpenMediaLabs business and established Dialogic</a:t>
            </a:r>
            <a:r>
              <a:rPr lang="en-US" sz="1100" baseline="30000" smtClean="0">
                <a:latin typeface="Arial" charset="0"/>
                <a:cs typeface="Arial" charset="0"/>
              </a:rPr>
              <a:t>®</a:t>
            </a:r>
            <a:r>
              <a:rPr lang="en-US" sz="1100" smtClean="0">
                <a:latin typeface="Arial" charset="0"/>
                <a:cs typeface="Arial" charset="0"/>
              </a:rPr>
              <a:t> Media Labs</a:t>
            </a:r>
          </a:p>
          <a:p>
            <a:pPr marL="114300" lvl="1">
              <a:spcBef>
                <a:spcPct val="45000"/>
              </a:spcBef>
            </a:pPr>
            <a:r>
              <a:rPr lang="en-US" sz="1100" smtClean="0">
                <a:latin typeface="Arial" charset="0"/>
                <a:cs typeface="Arial" charset="0"/>
              </a:rPr>
              <a:t>December 2008, Dialogic acquired the NMS Communications Platforms Business</a:t>
            </a:r>
          </a:p>
          <a:p>
            <a:pPr marL="228600" lvl="2"/>
            <a:r>
              <a:rPr lang="en-US" sz="1100" smtClean="0">
                <a:latin typeface="Arial" charset="0"/>
                <a:cs typeface="Arial" charset="0"/>
              </a:rPr>
              <a:t>NMS Deal: Extends Excellence in Value-Added Services for Mobile Telecommunications </a:t>
            </a:r>
          </a:p>
          <a:p>
            <a:pPr marL="342900" lvl="3"/>
            <a:endParaRPr lang="en-US" sz="1100" smtClean="0">
              <a:latin typeface="Arial" charset="0"/>
              <a:cs typeface="Arial" charset="0"/>
            </a:endParaRPr>
          </a:p>
          <a:p>
            <a:r>
              <a:rPr lang="en-US" b="1" u="sng" smtClean="0">
                <a:latin typeface="Arial" charset="0"/>
                <a:cs typeface="Arial" charset="0"/>
              </a:rPr>
              <a:t>Mission: Every word is important here:</a:t>
            </a:r>
          </a:p>
          <a:p>
            <a:r>
              <a:rPr lang="en-US" sz="1100" smtClean="0">
                <a:latin typeface="Arial" charset="0"/>
                <a:cs typeface="Arial" charset="0"/>
              </a:rPr>
              <a:t>Enable:  We are an enabling business</a:t>
            </a:r>
          </a:p>
          <a:p>
            <a:r>
              <a:rPr lang="en-US" sz="1100" smtClean="0">
                <a:latin typeface="Arial" charset="0"/>
                <a:cs typeface="Arial" charset="0"/>
              </a:rPr>
              <a:t>Multimedia: Means voice, conferencing, fax, etc. and video</a:t>
            </a:r>
          </a:p>
          <a:p>
            <a:r>
              <a:rPr lang="en-US" sz="1100" smtClean="0">
                <a:latin typeface="Arial" charset="0"/>
                <a:cs typeface="Arial" charset="0"/>
              </a:rPr>
              <a:t>Communications: Not just “telephony” – communications embraces telephony and is a superset of telephony, but also means video, texting, etc.</a:t>
            </a:r>
          </a:p>
          <a:p>
            <a:r>
              <a:rPr lang="en-US" sz="1100" smtClean="0">
                <a:latin typeface="Arial" charset="0"/>
                <a:cs typeface="Arial" charset="0"/>
              </a:rPr>
              <a:t>Any Network:  Any landline (TDM/IP) network, any wireless (WiFi, Cellular 2G, 3G, 4G, Wimax, LTE, etc.</a:t>
            </a:r>
          </a:p>
          <a:p>
            <a:r>
              <a:rPr lang="en-US" sz="1100" smtClean="0">
                <a:latin typeface="Arial" charset="0"/>
                <a:cs typeface="Arial" charset="0"/>
              </a:rPr>
              <a:t>Any Endpoint:  Could be traditional mobile device, but also that is morphing, but also could be computer, etc.</a:t>
            </a:r>
          </a:p>
          <a:p>
            <a:r>
              <a:rPr lang="en-US" sz="1100" smtClean="0">
                <a:latin typeface="Arial" charset="0"/>
                <a:cs typeface="Arial" charset="0"/>
              </a:rPr>
              <a:t>Secure:  Original content, Quality of service oriented</a:t>
            </a:r>
          </a:p>
          <a:p>
            <a:endParaRPr lang="en-US" sz="1100" smtClean="0">
              <a:latin typeface="Arial" charset="0"/>
              <a:cs typeface="Arial" charset="0"/>
            </a:endParaRPr>
          </a:p>
          <a:p>
            <a:r>
              <a:rPr lang="en-US" sz="1100" b="1" u="sng" smtClean="0">
                <a:latin typeface="Arial" charset="0"/>
                <a:cs typeface="Arial" charset="0"/>
              </a:rPr>
              <a:t>Video is the New Voice:</a:t>
            </a:r>
            <a:r>
              <a:rPr lang="en-US" sz="1100" b="1" smtClean="0">
                <a:latin typeface="Arial" charset="0"/>
                <a:cs typeface="Arial" charset="0"/>
              </a:rPr>
              <a:t>  Dialogic’s view that video will drive substantial changes regarding the way we communicate.  Video will do to our industry what voice did in the 80’s and 90’s.</a:t>
            </a:r>
            <a:endParaRPr lang="en-US" sz="600" smtClean="0">
              <a:latin typeface="Arial" charset="0"/>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ChangeArrowheads="1" noTextEdit="1"/>
          </p:cNvSpPr>
          <p:nvPr>
            <p:ph type="sldImg"/>
          </p:nvPr>
        </p:nvSpPr>
        <p:spPr>
          <a:ln/>
        </p:spPr>
      </p:sp>
      <p:sp>
        <p:nvSpPr>
          <p:cNvPr id="80899" name="Rectangle 3"/>
          <p:cNvSpPr>
            <a:spLocks noGrp="1" noChangeArrowheads="1"/>
          </p:cNvSpPr>
          <p:nvPr>
            <p:ph type="body" idx="1"/>
          </p:nvPr>
        </p:nvSpPr>
        <p:spPr>
          <a:noFill/>
          <a:ln/>
        </p:spPr>
        <p:txBody>
          <a:bodyPr/>
          <a:lstStyle/>
          <a:p>
            <a:endParaRPr lang="en-US" smtClean="0">
              <a:latin typeface="Arial" charset="0"/>
              <a:cs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ChangeArrowheads="1" noTextEdit="1"/>
          </p:cNvSpPr>
          <p:nvPr>
            <p:ph type="sldImg"/>
          </p:nvPr>
        </p:nvSpPr>
        <p:spPr>
          <a:ln/>
        </p:spPr>
      </p:sp>
      <p:sp>
        <p:nvSpPr>
          <p:cNvPr id="84995" name="Rectangle 3"/>
          <p:cNvSpPr>
            <a:spLocks noGrp="1" noChangeArrowheads="1"/>
          </p:cNvSpPr>
          <p:nvPr>
            <p:ph type="body" idx="1"/>
          </p:nvPr>
        </p:nvSpPr>
        <p:spPr>
          <a:noFill/>
          <a:ln/>
        </p:spPr>
        <p:txBody>
          <a:bodyPr/>
          <a:lstStyle/>
          <a:p>
            <a:r>
              <a:rPr lang="en-US" smtClean="0">
                <a:latin typeface="Arial" charset="0"/>
                <a:cs typeface="Arial" charset="0"/>
              </a:rPr>
              <a:t>For the sake of consistency, the interactive voice response system should allow, but not require, a terminating # for fixed-length items. Thus, if users get in the habit of terminating all entries with the pound key, they will not be penalized.  (Scumacher)</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endParaRPr lang="en-US" smtClean="0">
              <a:latin typeface="Arial" charset="0"/>
              <a:cs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ChangeArrowheads="1" noTextEdit="1"/>
          </p:cNvSpPr>
          <p:nvPr>
            <p:ph type="sldImg"/>
          </p:nvPr>
        </p:nvSpPr>
        <p:spPr>
          <a:ln/>
        </p:spPr>
      </p:sp>
      <p:sp>
        <p:nvSpPr>
          <p:cNvPr id="82947" name="Rectangle 3"/>
          <p:cNvSpPr>
            <a:spLocks noGrp="1" noChangeArrowheads="1"/>
          </p:cNvSpPr>
          <p:nvPr>
            <p:ph type="body" idx="1"/>
          </p:nvPr>
        </p:nvSpPr>
        <p:spPr>
          <a:noFill/>
          <a:ln/>
        </p:spPr>
        <p:txBody>
          <a:bodyPr/>
          <a:lstStyle/>
          <a:p>
            <a:endParaRPr lang="en-US" smtClean="0">
              <a:latin typeface="Arial" charset="0"/>
              <a:cs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noTextEdit="1"/>
          </p:cNvSpPr>
          <p:nvPr>
            <p:ph type="sldImg"/>
          </p:nvPr>
        </p:nvSpPr>
        <p:spPr>
          <a:ln/>
        </p:spPr>
      </p:sp>
      <p:sp>
        <p:nvSpPr>
          <p:cNvPr id="30723" name="Rectangle 3"/>
          <p:cNvSpPr>
            <a:spLocks noGrp="1" noChangeArrowheads="1"/>
          </p:cNvSpPr>
          <p:nvPr>
            <p:ph type="body" idx="1"/>
          </p:nvPr>
        </p:nvSpPr>
        <p:spPr>
          <a:noFill/>
          <a:ln/>
        </p:spPr>
        <p:txBody>
          <a:bodyPr/>
          <a:lstStyle/>
          <a:p>
            <a:pPr>
              <a:lnSpc>
                <a:spcPct val="80000"/>
              </a:lnSpc>
            </a:pPr>
            <a:r>
              <a:rPr lang="en-US" sz="800" dirty="0" smtClean="0">
                <a:latin typeface="Arial" charset="0"/>
                <a:cs typeface="Arial" charset="0"/>
              </a:rPr>
              <a:t>STRENGTHS AND WEAKNESSES OF </a:t>
            </a:r>
          </a:p>
          <a:p>
            <a:pPr>
              <a:lnSpc>
                <a:spcPct val="80000"/>
              </a:lnSpc>
            </a:pPr>
            <a:endParaRPr lang="en-US" sz="800" dirty="0" smtClean="0">
              <a:latin typeface="Arial" charset="0"/>
              <a:cs typeface="Arial" charset="0"/>
            </a:endParaRPr>
          </a:p>
          <a:p>
            <a:pPr>
              <a:lnSpc>
                <a:spcPct val="80000"/>
              </a:lnSpc>
            </a:pPr>
            <a:r>
              <a:rPr lang="en-US" sz="800" dirty="0" smtClean="0">
                <a:latin typeface="Arial" charset="0"/>
                <a:cs typeface="Arial" charset="0"/>
              </a:rPr>
              <a:t>EXISTING SYSTEMS AND INTERFACES </a:t>
            </a:r>
          </a:p>
          <a:p>
            <a:pPr>
              <a:lnSpc>
                <a:spcPct val="80000"/>
              </a:lnSpc>
            </a:pPr>
            <a:endParaRPr lang="en-US" sz="800" dirty="0" smtClean="0">
              <a:latin typeface="Arial" charset="0"/>
              <a:cs typeface="Arial" charset="0"/>
            </a:endParaRPr>
          </a:p>
          <a:p>
            <a:pPr>
              <a:lnSpc>
                <a:spcPct val="80000"/>
              </a:lnSpc>
            </a:pPr>
            <a:r>
              <a:rPr lang="en-US" sz="800" dirty="0" smtClean="0">
                <a:latin typeface="Arial" charset="0"/>
                <a:cs typeface="Arial" charset="0"/>
              </a:rPr>
              <a:t>Strengths </a:t>
            </a:r>
          </a:p>
          <a:p>
            <a:pPr>
              <a:lnSpc>
                <a:spcPct val="80000"/>
              </a:lnSpc>
            </a:pPr>
            <a:endParaRPr lang="en-US" sz="800" dirty="0" smtClean="0">
              <a:latin typeface="Arial" charset="0"/>
              <a:cs typeface="Arial" charset="0"/>
            </a:endParaRPr>
          </a:p>
          <a:p>
            <a:pPr>
              <a:lnSpc>
                <a:spcPct val="80000"/>
              </a:lnSpc>
            </a:pPr>
            <a:r>
              <a:rPr lang="en-US" sz="800" dirty="0" smtClean="0">
                <a:latin typeface="Arial" charset="0"/>
                <a:cs typeface="Arial" charset="0"/>
              </a:rPr>
              <a:t>Familiarity and ease of use of the telephone. Almost everyone over the age of five is familiar with the phone and how to enter digits on the touch-tone pad. </a:t>
            </a:r>
          </a:p>
          <a:p>
            <a:pPr>
              <a:lnSpc>
                <a:spcPct val="80000"/>
              </a:lnSpc>
            </a:pPr>
            <a:endParaRPr lang="en-US" sz="800" dirty="0" smtClean="0">
              <a:latin typeface="Arial" charset="0"/>
              <a:cs typeface="Arial" charset="0"/>
            </a:endParaRPr>
          </a:p>
          <a:p>
            <a:pPr>
              <a:lnSpc>
                <a:spcPct val="80000"/>
              </a:lnSpc>
            </a:pPr>
            <a:r>
              <a:rPr lang="en-US" sz="800" dirty="0" smtClean="0">
                <a:latin typeface="Arial" charset="0"/>
                <a:cs typeface="Arial" charset="0"/>
              </a:rPr>
              <a:t>Ubiquity. Touch-tone phones are widely available. </a:t>
            </a:r>
          </a:p>
          <a:p>
            <a:pPr>
              <a:lnSpc>
                <a:spcPct val="80000"/>
              </a:lnSpc>
            </a:pPr>
            <a:endParaRPr lang="en-US" sz="800" dirty="0" smtClean="0">
              <a:latin typeface="Arial" charset="0"/>
              <a:cs typeface="Arial" charset="0"/>
            </a:endParaRPr>
          </a:p>
          <a:p>
            <a:pPr>
              <a:lnSpc>
                <a:spcPct val="80000"/>
              </a:lnSpc>
            </a:pPr>
            <a:r>
              <a:rPr lang="en-US" sz="800" dirty="0" smtClean="0">
                <a:latin typeface="Arial" charset="0"/>
                <a:cs typeface="Arial" charset="0"/>
              </a:rPr>
              <a:t>Speed. Sometimes faster service is available through interactive voice response systems than through human operators. Also, many interactive voice response systems pick up the call on the first ring (or even before the ring). If the call volumes </a:t>
            </a:r>
            <a:r>
              <a:rPr lang="en-US" sz="800" dirty="0" err="1" smtClean="0">
                <a:latin typeface="Arial" charset="0"/>
                <a:cs typeface="Arial" charset="0"/>
              </a:rPr>
              <a:t>ar</a:t>
            </a:r>
            <a:r>
              <a:rPr lang="en-US" sz="800" dirty="0" smtClean="0">
                <a:latin typeface="Arial" charset="0"/>
                <a:cs typeface="Arial" charset="0"/>
              </a:rPr>
              <a:t>-e accurately figured, callers should rarely get a busy signal with many interactive voice response systems. </a:t>
            </a:r>
          </a:p>
          <a:p>
            <a:pPr>
              <a:lnSpc>
                <a:spcPct val="80000"/>
              </a:lnSpc>
            </a:pPr>
            <a:endParaRPr lang="en-US" sz="800" dirty="0" smtClean="0">
              <a:latin typeface="Arial" charset="0"/>
              <a:cs typeface="Arial" charset="0"/>
            </a:endParaRPr>
          </a:p>
          <a:p>
            <a:pPr>
              <a:lnSpc>
                <a:spcPct val="80000"/>
              </a:lnSpc>
            </a:pPr>
            <a:r>
              <a:rPr lang="en-US" sz="800" dirty="0" smtClean="0">
                <a:latin typeface="Arial" charset="0"/>
                <a:cs typeface="Arial" charset="0"/>
              </a:rPr>
              <a:t>Privacy. Some users believe they can manage their affairs more privately dealing with an interactive voice response system than with a person. </a:t>
            </a:r>
          </a:p>
          <a:p>
            <a:pPr>
              <a:lnSpc>
                <a:spcPct val="80000"/>
              </a:lnSpc>
            </a:pPr>
            <a:endParaRPr lang="en-US" sz="800" dirty="0" smtClean="0">
              <a:latin typeface="Arial" charset="0"/>
              <a:cs typeface="Arial" charset="0"/>
            </a:endParaRPr>
          </a:p>
          <a:p>
            <a:pPr>
              <a:lnSpc>
                <a:spcPct val="80000"/>
              </a:lnSpc>
            </a:pPr>
            <a:r>
              <a:rPr lang="en-US" sz="800" dirty="0" smtClean="0">
                <a:latin typeface="Arial" charset="0"/>
                <a:cs typeface="Arial" charset="0"/>
              </a:rPr>
              <a:t>Efficiency. There are times when it is simply more efficient to deal with a machine than with a person. In many cases, the chances for error are reduced as well. </a:t>
            </a:r>
          </a:p>
          <a:p>
            <a:pPr>
              <a:lnSpc>
                <a:spcPct val="80000"/>
              </a:lnSpc>
            </a:pPr>
            <a:endParaRPr lang="en-US" sz="800" dirty="0" smtClean="0">
              <a:latin typeface="Arial" charset="0"/>
              <a:cs typeface="Arial" charset="0"/>
            </a:endParaRPr>
          </a:p>
          <a:p>
            <a:pPr>
              <a:lnSpc>
                <a:spcPct val="80000"/>
              </a:lnSpc>
            </a:pPr>
            <a:r>
              <a:rPr lang="en-US" sz="800" dirty="0" smtClean="0">
                <a:latin typeface="Arial" charset="0"/>
                <a:cs typeface="Arial" charset="0"/>
              </a:rPr>
              <a:t>Availability. Many customers who find it difficult to manage affairs during typical business hours appreciate being able to perform transactions when it is most convenient for them. </a:t>
            </a:r>
          </a:p>
          <a:p>
            <a:pPr>
              <a:lnSpc>
                <a:spcPct val="80000"/>
              </a:lnSpc>
            </a:pPr>
            <a:endParaRPr lang="en-US" sz="800" dirty="0" smtClean="0">
              <a:latin typeface="Arial" charset="0"/>
              <a:cs typeface="Arial" charset="0"/>
            </a:endParaRPr>
          </a:p>
          <a:p>
            <a:pPr>
              <a:lnSpc>
                <a:spcPct val="80000"/>
              </a:lnSpc>
            </a:pPr>
            <a:r>
              <a:rPr lang="en-US" sz="800" dirty="0" smtClean="0">
                <a:latin typeface="Arial" charset="0"/>
                <a:cs typeface="Arial" charset="0"/>
              </a:rPr>
              <a:t>Cost reduction/business efficiency. Businesses find many benefits in employing interactive voice response systems, including reducing and redirecting staff, providing services during off-hours, offering more services, cross-selling products, providing a competitive advantage (in some industries, interactive voice response systems are a necessity), reducing error rates, handling greater call volumes, and attracting customers. </a:t>
            </a:r>
          </a:p>
          <a:p>
            <a:pPr>
              <a:lnSpc>
                <a:spcPct val="80000"/>
              </a:lnSpc>
            </a:pPr>
            <a:endParaRPr lang="en-US" sz="800" dirty="0" smtClean="0">
              <a:latin typeface="Arial" charset="0"/>
              <a:cs typeface="Arial" charset="0"/>
            </a:endParaRPr>
          </a:p>
          <a:p>
            <a:pPr>
              <a:lnSpc>
                <a:spcPct val="80000"/>
              </a:lnSpc>
            </a:pPr>
            <a:r>
              <a:rPr lang="en-US" sz="800" dirty="0" smtClean="0">
                <a:latin typeface="Arial" charset="0"/>
                <a:cs typeface="Arial" charset="0"/>
              </a:rPr>
              <a:t>Weaknesses </a:t>
            </a:r>
          </a:p>
          <a:p>
            <a:pPr>
              <a:lnSpc>
                <a:spcPct val="80000"/>
              </a:lnSpc>
            </a:pPr>
            <a:endParaRPr lang="en-US" sz="800" dirty="0" smtClean="0">
              <a:latin typeface="Arial" charset="0"/>
              <a:cs typeface="Arial" charset="0"/>
            </a:endParaRPr>
          </a:p>
          <a:p>
            <a:pPr>
              <a:lnSpc>
                <a:spcPct val="80000"/>
              </a:lnSpc>
            </a:pPr>
            <a:r>
              <a:rPr lang="en-US" sz="800" dirty="0" smtClean="0">
                <a:latin typeface="Arial" charset="0"/>
                <a:cs typeface="Arial" charset="0"/>
              </a:rPr>
              <a:t>Auditory presentation only. The standard telephone provides only auditory output. This puts a serious limit on what the system can provide and what the caller experiences. </a:t>
            </a:r>
          </a:p>
          <a:p>
            <a:pPr>
              <a:lnSpc>
                <a:spcPct val="80000"/>
              </a:lnSpc>
            </a:pPr>
            <a:endParaRPr lang="en-US" sz="800" dirty="0" smtClean="0">
              <a:latin typeface="Arial" charset="0"/>
              <a:cs typeface="Arial" charset="0"/>
            </a:endParaRPr>
          </a:p>
          <a:p>
            <a:pPr>
              <a:lnSpc>
                <a:spcPct val="80000"/>
              </a:lnSpc>
            </a:pPr>
            <a:r>
              <a:rPr lang="en-US" sz="800" dirty="0" smtClean="0">
                <a:latin typeface="Arial" charset="0"/>
                <a:cs typeface="Arial" charset="0"/>
              </a:rPr>
              <a:t>Phone-based interfaces push the limit on working memory. Because all output is auditory, it is presented serially through the telephone handset. The serial presentation of information places heavy demands on working memory. Thus human memory limitations put an upper bound on the length of auditory messages and displays (e.g., the user should be requested to remember only five chunks). </a:t>
            </a:r>
          </a:p>
          <a:p>
            <a:pPr>
              <a:lnSpc>
                <a:spcPct val="80000"/>
              </a:lnSpc>
            </a:pPr>
            <a:endParaRPr lang="en-US" sz="800" dirty="0" smtClean="0">
              <a:latin typeface="Arial" charset="0"/>
              <a:cs typeface="Arial" charset="0"/>
            </a:endParaRPr>
          </a:p>
          <a:p>
            <a:pPr>
              <a:lnSpc>
                <a:spcPct val="80000"/>
              </a:lnSpc>
            </a:pPr>
            <a:r>
              <a:rPr lang="en-US" sz="800" dirty="0" smtClean="0">
                <a:latin typeface="Arial" charset="0"/>
                <a:cs typeface="Arial" charset="0"/>
              </a:rPr>
              <a:t>Limited input device. Phone-based interface designers must assume that people use telephones that have only 12 touch-tone keys. All information the user provides must be numeric or numerical codes for alphabetic information. Unfortunately, touch-tone telephones are built according to many different designs. Some completely lack alphabetic labels on the keypads; with others, the letters Q and Z are absent or located on different keys. </a:t>
            </a:r>
            <a:r>
              <a:rPr lang="en-US" sz="800" dirty="0" err="1" smtClean="0">
                <a:latin typeface="Arial" charset="0"/>
                <a:cs typeface="Arial" charset="0"/>
              </a:rPr>
              <a:t>Detweiler</a:t>
            </a:r>
            <a:r>
              <a:rPr lang="en-US" sz="800" dirty="0" smtClean="0">
                <a:latin typeface="Arial" charset="0"/>
                <a:cs typeface="Arial" charset="0"/>
              </a:rPr>
              <a:t>, Schumacher, and </a:t>
            </a:r>
            <a:r>
              <a:rPr lang="en-US" sz="800" dirty="0" err="1" smtClean="0">
                <a:latin typeface="Arial" charset="0"/>
                <a:cs typeface="Arial" charset="0"/>
              </a:rPr>
              <a:t>Gattuso</a:t>
            </a:r>
            <a:r>
              <a:rPr lang="en-US" sz="800" dirty="0" smtClean="0">
                <a:latin typeface="Arial" charset="0"/>
                <a:cs typeface="Arial" charset="0"/>
              </a:rPr>
              <a:t> (1990) found that only a small percentage of people actually know the correct layout of letters on the telephone keypad -- and the participants were telephone company employees. With an increasing number of systems requiring alphabetic input, users must translate the alphabetic string into the correct numerical sequence. This is not an obvious or well-learned mapping task and takes time to accomplish. </a:t>
            </a:r>
          </a:p>
          <a:p>
            <a:pPr>
              <a:lnSpc>
                <a:spcPct val="80000"/>
              </a:lnSpc>
            </a:pPr>
            <a:endParaRPr lang="en-US" sz="800" dirty="0" smtClean="0">
              <a:latin typeface="Arial" charset="0"/>
              <a:cs typeface="Arial" charset="0"/>
            </a:endParaRPr>
          </a:p>
          <a:p>
            <a:pPr>
              <a:lnSpc>
                <a:spcPct val="80000"/>
              </a:lnSpc>
            </a:pPr>
            <a:r>
              <a:rPr lang="en-US" sz="800" dirty="0" smtClean="0">
                <a:latin typeface="Arial" charset="0"/>
                <a:cs typeface="Arial" charset="0"/>
              </a:rPr>
              <a:t>Limited availability of supporting materials. Users often have no supporting materials (e.g., a manual or job aid), so all instructions and help must be included within the application. This adds an extra layer of complexity to the interface design, and care must be taken to accommodate users of varying experience. </a:t>
            </a:r>
          </a:p>
          <a:p>
            <a:pPr>
              <a:lnSpc>
                <a:spcPct val="80000"/>
              </a:lnSpc>
            </a:pPr>
            <a:endParaRPr lang="en-US" sz="800" dirty="0" smtClean="0">
              <a:latin typeface="Arial" charset="0"/>
              <a:cs typeface="Arial" charset="0"/>
            </a:endParaRPr>
          </a:p>
          <a:p>
            <a:pPr>
              <a:lnSpc>
                <a:spcPct val="80000"/>
              </a:lnSpc>
            </a:pPr>
            <a:r>
              <a:rPr lang="en-US" sz="800" dirty="0" smtClean="0">
                <a:latin typeface="Arial" charset="0"/>
                <a:cs typeface="Arial" charset="0"/>
              </a:rPr>
              <a:t>Wide variability in users' telephone equipment. Variations include the following: (1) Many rotary (and hybrid tone and pulse) phones are still in use. (2) Noise present in cellular and portable phones can often unreliably transmit touch-tone commands in phone-based interfaces. (3) Some customer equipment cannot send dual-tone, </a:t>
            </a:r>
            <a:r>
              <a:rPr lang="en-US" sz="800" dirty="0" err="1" smtClean="0">
                <a:latin typeface="Arial" charset="0"/>
                <a:cs typeface="Arial" charset="0"/>
              </a:rPr>
              <a:t>multifrequency</a:t>
            </a:r>
            <a:r>
              <a:rPr lang="en-US" sz="800" dirty="0" smtClean="0">
                <a:latin typeface="Arial" charset="0"/>
                <a:cs typeface="Arial" charset="0"/>
              </a:rPr>
              <a:t> tones during a call; others will send only a signal of fixed duration. This latter problem arises in interactive voice response systems in which a key must be pressed for a second or more as a signal to the system. (4) Many phone-based interfaces are based on standard phones in which the handset is detached from the keypad. Some phones (e.g., cellular or portable phones) have the keypad on the handset itself; this causes problems because users may have to take longer than expected to respond to prompts. If the pause times are not long enough, the dialogue will be disrupted. </a:t>
            </a:r>
          </a:p>
          <a:p>
            <a:pPr>
              <a:lnSpc>
                <a:spcPct val="80000"/>
              </a:lnSpc>
            </a:pPr>
            <a:endParaRPr lang="en-US" sz="800" dirty="0" smtClean="0">
              <a:latin typeface="Arial" charset="0"/>
              <a:cs typeface="Arial" charset="0"/>
            </a:endParaRPr>
          </a:p>
          <a:p>
            <a:pPr>
              <a:lnSpc>
                <a:spcPct val="80000"/>
              </a:lnSpc>
            </a:pPr>
            <a:r>
              <a:rPr lang="en-US" sz="800" b="1" dirty="0" smtClean="0">
                <a:latin typeface="Arial" charset="0"/>
                <a:cs typeface="Arial" charset="0"/>
              </a:rPr>
              <a:t>Publication Information: </a:t>
            </a:r>
            <a:r>
              <a:rPr lang="en-US" sz="800" dirty="0" smtClean="0">
                <a:latin typeface="Arial" charset="0"/>
                <a:cs typeface="Arial" charset="0"/>
              </a:rPr>
              <a:t>Article Title: Increasing the Usability of Interactive Voice Response Systems: Research and Guidelines for Phone-Based Interfaces. Contributors: Robert M. </a:t>
            </a:r>
            <a:r>
              <a:rPr lang="en-US" sz="800" dirty="0" err="1" smtClean="0">
                <a:latin typeface="Arial" charset="0"/>
                <a:cs typeface="Arial" charset="0"/>
              </a:rPr>
              <a:t>Scumacher</a:t>
            </a:r>
            <a:r>
              <a:rPr lang="en-US" sz="800" dirty="0" smtClean="0">
                <a:latin typeface="Arial" charset="0"/>
                <a:cs typeface="Arial" charset="0"/>
              </a:rPr>
              <a:t> Jr. - author, Mary L. </a:t>
            </a:r>
            <a:r>
              <a:rPr lang="en-US" sz="800" dirty="0" err="1" smtClean="0">
                <a:latin typeface="Arial" charset="0"/>
                <a:cs typeface="Arial" charset="0"/>
              </a:rPr>
              <a:t>Hardzinski</a:t>
            </a:r>
            <a:r>
              <a:rPr lang="en-US" sz="800" dirty="0" smtClean="0">
                <a:latin typeface="Arial" charset="0"/>
                <a:cs typeface="Arial" charset="0"/>
              </a:rPr>
              <a:t> - author, Amy L. Schwartz - author. Journal Title: Human Factors. Volume: 37. Issue: 2. Publication Year: 1995. Page Number: 251+. COPYRIGHT 1995 Human Factors and Ergonomics Society; COPYRIGHT 2002 Gale Group </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ChangeArrowheads="1" noTextEdit="1"/>
          </p:cNvSpPr>
          <p:nvPr>
            <p:ph type="sldImg"/>
          </p:nvPr>
        </p:nvSpPr>
        <p:spPr>
          <a:ln/>
        </p:spPr>
      </p:sp>
      <p:sp>
        <p:nvSpPr>
          <p:cNvPr id="87043" name="Rectangle 3"/>
          <p:cNvSpPr>
            <a:spLocks noGrp="1" noChangeArrowheads="1"/>
          </p:cNvSpPr>
          <p:nvPr>
            <p:ph type="body" idx="1"/>
          </p:nvPr>
        </p:nvSpPr>
        <p:spPr>
          <a:noFill/>
          <a:ln/>
        </p:spPr>
        <p:txBody>
          <a:bodyPr/>
          <a:lstStyle/>
          <a:p>
            <a:endParaRPr lang="en-US" smtClean="0">
              <a:latin typeface="Arial" charset="0"/>
              <a:cs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ChangeArrowheads="1" noTextEdit="1"/>
          </p:cNvSpPr>
          <p:nvPr>
            <p:ph type="sldImg"/>
          </p:nvPr>
        </p:nvSpPr>
        <p:spPr>
          <a:ln/>
        </p:spPr>
      </p:sp>
      <p:sp>
        <p:nvSpPr>
          <p:cNvPr id="94211" name="Rectangle 3"/>
          <p:cNvSpPr>
            <a:spLocks noGrp="1" noChangeArrowheads="1"/>
          </p:cNvSpPr>
          <p:nvPr>
            <p:ph type="body" idx="1"/>
          </p:nvPr>
        </p:nvSpPr>
        <p:spPr>
          <a:noFill/>
          <a:ln/>
        </p:spPr>
        <p:txBody>
          <a:bodyPr/>
          <a:lstStyle/>
          <a:p>
            <a:endParaRPr lang="en-US" smtClean="0">
              <a:latin typeface="Arial" charset="0"/>
              <a:cs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endParaRPr lang="en-US" smtClean="0">
              <a:latin typeface="Arial" charset="0"/>
              <a:cs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369D617E-5982-44CC-B60A-570EB3DCE32B}" type="slidenum">
              <a:rPr lang="en-US"/>
              <a:pPr/>
              <a:t>28</a:t>
            </a:fld>
            <a:endParaRPr lang="en-US"/>
          </a:p>
        </p:txBody>
      </p:sp>
      <p:sp>
        <p:nvSpPr>
          <p:cNvPr id="22531" name="Rectangle 2"/>
          <p:cNvSpPr>
            <a:spLocks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A8A70048-1E2F-451B-A805-9F29257DF26A}" type="slidenum">
              <a:rPr lang="en-US"/>
              <a:pPr/>
              <a:t>29</a:t>
            </a:fld>
            <a:endParaRPr lang="en-US"/>
          </a:p>
        </p:txBody>
      </p:sp>
      <p:sp>
        <p:nvSpPr>
          <p:cNvPr id="18435" name="Rectangle 2"/>
          <p:cNvSpPr>
            <a:spLocks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ChangeArrowheads="1" noTextEdit="1"/>
          </p:cNvSpPr>
          <p:nvPr>
            <p:ph type="sldImg"/>
          </p:nvPr>
        </p:nvSpPr>
        <p:spPr>
          <a:ln/>
        </p:spPr>
      </p:sp>
      <p:sp>
        <p:nvSpPr>
          <p:cNvPr id="100355" name="Rectangle 3"/>
          <p:cNvSpPr>
            <a:spLocks noGrp="1" noChangeArrowheads="1"/>
          </p:cNvSpPr>
          <p:nvPr>
            <p:ph type="body" idx="1"/>
          </p:nvPr>
        </p:nvSpPr>
        <p:spPr>
          <a:noFill/>
          <a:ln/>
        </p:spPr>
        <p:txBody>
          <a:bodyPr/>
          <a:lstStyle/>
          <a:p>
            <a:endParaRPr lang="en-US" smtClean="0">
              <a:latin typeface="Arial" charset="0"/>
              <a:cs typeface="Arial"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endParaRPr lang="en-US" smtClean="0">
              <a:latin typeface="Arial"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4A0E6DBD-85DA-4BDD-8B7E-CAF00C869A92}" type="slidenum">
              <a:rPr lang="en-US" sz="1200" b="0"/>
              <a:pPr algn="r"/>
              <a:t>4</a:t>
            </a:fld>
            <a:endParaRPr lang="en-US" sz="1200" b="0"/>
          </a:p>
        </p:txBody>
      </p:sp>
      <p:sp>
        <p:nvSpPr>
          <p:cNvPr id="104451" name="Rectangle 2"/>
          <p:cNvSpPr>
            <a:spLocks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F7CF23D0-FD90-4391-B8E4-78400126A32F}" type="slidenum">
              <a:rPr lang="en-US" sz="1200" b="0"/>
              <a:pPr algn="r"/>
              <a:t>5</a:t>
            </a:fld>
            <a:endParaRPr lang="en-US" sz="1200" b="0"/>
          </a:p>
        </p:txBody>
      </p:sp>
      <p:sp>
        <p:nvSpPr>
          <p:cNvPr id="48131" name="Rectangle 2"/>
          <p:cNvSpPr>
            <a:spLocks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endParaRPr lang="en-US" smtClean="0">
              <a:latin typeface="Arial" charset="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endParaRPr lang="en-US" smtClean="0">
              <a:latin typeface="Arial" charset="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ChangeArrowheads="1" noTextEdit="1"/>
          </p:cNvSpPr>
          <p:nvPr>
            <p:ph type="sldImg"/>
          </p:nvPr>
        </p:nvSpPr>
        <p:spPr>
          <a:ln/>
        </p:spPr>
      </p:sp>
      <p:sp>
        <p:nvSpPr>
          <p:cNvPr id="58371" name="Rectangle 3"/>
          <p:cNvSpPr>
            <a:spLocks noGrp="1" noChangeArrowheads="1"/>
          </p:cNvSpPr>
          <p:nvPr>
            <p:ph type="body" idx="1"/>
          </p:nvPr>
        </p:nvSpPr>
        <p:spPr>
          <a:noFill/>
          <a:ln/>
        </p:spPr>
        <p:txBody>
          <a:bodyPr/>
          <a:lstStyle/>
          <a:p>
            <a:endParaRPr lang="en-US" smtClean="0">
              <a:latin typeface="Arial" charset="0"/>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C166F816-0482-47D3-89A2-8841B5CB45D1}" type="slidenum">
              <a:rPr lang="en-US" sz="1200" b="0"/>
              <a:pPr algn="r"/>
              <a:t>9</a:t>
            </a:fld>
            <a:endParaRPr lang="en-US" sz="1200" b="0"/>
          </a:p>
        </p:txBody>
      </p:sp>
      <p:sp>
        <p:nvSpPr>
          <p:cNvPr id="92163" name="Rectangle 2"/>
          <p:cNvSpPr>
            <a:spLocks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pic>
        <p:nvPicPr>
          <p:cNvPr id="4" name="Picture 15" descr="PPT BG"/>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6"/>
          <p:cNvSpPr>
            <a:spLocks noChangeArrowheads="1"/>
          </p:cNvSpPr>
          <p:nvPr userDrawn="1"/>
        </p:nvSpPr>
        <p:spPr bwMode="auto">
          <a:xfrm>
            <a:off x="4559300" y="241300"/>
            <a:ext cx="4584700" cy="6286500"/>
          </a:xfrm>
          <a:prstGeom prst="rect">
            <a:avLst/>
          </a:prstGeom>
          <a:solidFill>
            <a:schemeClr val="bg1"/>
          </a:solidFill>
          <a:ln w="9525">
            <a:noFill/>
            <a:miter lim="800000"/>
            <a:headEnd/>
            <a:tailEnd/>
          </a:ln>
          <a:effectLst/>
        </p:spPr>
        <p:txBody>
          <a:bodyPr wrap="none" anchor="ctr"/>
          <a:lstStyle/>
          <a:p>
            <a:endParaRPr lang="en-US" sz="2400" b="0"/>
          </a:p>
        </p:txBody>
      </p:sp>
      <p:pic>
        <p:nvPicPr>
          <p:cNvPr id="6" name="Picture 7" descr="DialogicTagline_Final_rgb"/>
          <p:cNvPicPr>
            <a:picLocks noChangeAspect="1" noChangeArrowheads="1"/>
          </p:cNvPicPr>
          <p:nvPr userDrawn="1"/>
        </p:nvPicPr>
        <p:blipFill>
          <a:blip r:embed="rId3"/>
          <a:srcRect/>
          <a:stretch>
            <a:fillRect/>
          </a:stretch>
        </p:blipFill>
        <p:spPr bwMode="auto">
          <a:xfrm>
            <a:off x="6481763" y="350838"/>
            <a:ext cx="2408237" cy="633412"/>
          </a:xfrm>
          <a:prstGeom prst="rect">
            <a:avLst/>
          </a:prstGeom>
          <a:noFill/>
          <a:ln w="9525">
            <a:noFill/>
            <a:miter lim="800000"/>
            <a:headEnd/>
            <a:tailEnd/>
          </a:ln>
        </p:spPr>
      </p:pic>
      <p:sp>
        <p:nvSpPr>
          <p:cNvPr id="7" name="Rectangle 9"/>
          <p:cNvSpPr>
            <a:spLocks noChangeArrowheads="1"/>
          </p:cNvSpPr>
          <p:nvPr userDrawn="1"/>
        </p:nvSpPr>
        <p:spPr bwMode="auto">
          <a:xfrm>
            <a:off x="0" y="0"/>
            <a:ext cx="9144000" cy="6858000"/>
          </a:xfrm>
          <a:prstGeom prst="rect">
            <a:avLst/>
          </a:prstGeom>
          <a:noFill/>
          <a:ln w="3175">
            <a:solidFill>
              <a:schemeClr val="tx1">
                <a:alpha val="0"/>
              </a:schemeClr>
            </a:solidFill>
            <a:miter lim="800000"/>
            <a:headEnd/>
            <a:tailEnd/>
          </a:ln>
          <a:effectLst/>
        </p:spPr>
        <p:txBody>
          <a:bodyPr wrap="none" anchor="ctr"/>
          <a:lstStyle/>
          <a:p>
            <a:endParaRPr lang="en-US" sz="2400" b="0"/>
          </a:p>
        </p:txBody>
      </p:sp>
      <p:sp>
        <p:nvSpPr>
          <p:cNvPr id="8" name="Rectangle 10"/>
          <p:cNvSpPr>
            <a:spLocks noChangeArrowheads="1"/>
          </p:cNvSpPr>
          <p:nvPr userDrawn="1"/>
        </p:nvSpPr>
        <p:spPr bwMode="auto">
          <a:xfrm>
            <a:off x="406400" y="1117600"/>
            <a:ext cx="8394700" cy="114300"/>
          </a:xfrm>
          <a:prstGeom prst="rect">
            <a:avLst/>
          </a:prstGeom>
          <a:solidFill>
            <a:srgbClr val="A7B402"/>
          </a:solidFill>
          <a:ln w="9525">
            <a:noFill/>
            <a:miter lim="800000"/>
            <a:headEnd/>
            <a:tailEnd/>
          </a:ln>
          <a:effectLst/>
        </p:spPr>
        <p:txBody>
          <a:bodyPr wrap="none" anchor="ctr"/>
          <a:lstStyle/>
          <a:p>
            <a:endParaRPr lang="en-US" sz="2400" b="0"/>
          </a:p>
        </p:txBody>
      </p:sp>
      <p:sp>
        <p:nvSpPr>
          <p:cNvPr id="5123" name="Rectangle 3"/>
          <p:cNvSpPr>
            <a:spLocks noGrp="1" noChangeArrowheads="1"/>
          </p:cNvSpPr>
          <p:nvPr>
            <p:ph type="ctrTitle"/>
          </p:nvPr>
        </p:nvSpPr>
        <p:spPr>
          <a:xfrm>
            <a:off x="4878388" y="3276600"/>
            <a:ext cx="3943350" cy="1209675"/>
          </a:xfrm>
        </p:spPr>
        <p:txBody>
          <a:bodyPr/>
          <a:lstStyle>
            <a:lvl1pPr algn="ctr">
              <a:defRPr sz="3000"/>
            </a:lvl1pPr>
          </a:lstStyle>
          <a:p>
            <a:r>
              <a:rPr lang="en-US"/>
              <a:t>Click to edit Master title style</a:t>
            </a:r>
          </a:p>
        </p:txBody>
      </p:sp>
      <p:sp>
        <p:nvSpPr>
          <p:cNvPr id="5124" name="Rectangle 4"/>
          <p:cNvSpPr>
            <a:spLocks noGrp="1" noChangeArrowheads="1"/>
          </p:cNvSpPr>
          <p:nvPr>
            <p:ph type="subTitle" idx="1"/>
          </p:nvPr>
        </p:nvSpPr>
        <p:spPr>
          <a:xfrm>
            <a:off x="4878388" y="4649788"/>
            <a:ext cx="3943350" cy="1793875"/>
          </a:xfrm>
        </p:spPr>
        <p:txBody>
          <a:bodyPr/>
          <a:lstStyle>
            <a:lvl1pPr marL="0" indent="0" algn="ctr">
              <a:buFont typeface="Wingdings" pitchFamily="18" charset="2"/>
              <a:buNone/>
              <a:defRPr/>
            </a:lvl1pPr>
          </a:lstStyle>
          <a:p>
            <a:r>
              <a:rPr lang="en-US"/>
              <a:t>Click to edit Master subtitle style</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123"/>
                                        </p:tgtEl>
                                        <p:attrNameLst>
                                          <p:attrName>style.visibility</p:attrName>
                                        </p:attrNameLst>
                                      </p:cBhvr>
                                      <p:to>
                                        <p:strVal val="visible"/>
                                      </p:to>
                                    </p:set>
                                    <p:animEffect transition="in" filter="fade">
                                      <p:cBhvr>
                                        <p:cTn id="7" dur="2000"/>
                                        <p:tgtEl>
                                          <p:spTgt spid="512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124">
                                            <p:txEl>
                                              <p:pRg st="0" end="0"/>
                                            </p:txEl>
                                          </p:spTgt>
                                        </p:tgtEl>
                                        <p:attrNameLst>
                                          <p:attrName>style.visibility</p:attrName>
                                        </p:attrNameLst>
                                      </p:cBhvr>
                                      <p:to>
                                        <p:strVal val="visible"/>
                                      </p:to>
                                    </p:set>
                                    <p:animEffect transition="in" filter="wipe(left)">
                                      <p:cBhvr>
                                        <p:cTn id="12" dur="500"/>
                                        <p:tgtEl>
                                          <p:spTgt spid="512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p:bldP spid="5124" grpId="0" bui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15875"/>
            <a:ext cx="2095500" cy="60674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15875"/>
            <a:ext cx="6134100" cy="60674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181100"/>
            <a:ext cx="4114800" cy="4902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81100"/>
            <a:ext cx="4114800" cy="4902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15875"/>
            <a:ext cx="8382000" cy="762000"/>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81000" y="1181100"/>
            <a:ext cx="8382000" cy="49022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6" name="Rectangle 10"/>
          <p:cNvSpPr>
            <a:spLocks noChangeArrowheads="1"/>
          </p:cNvSpPr>
          <p:nvPr/>
        </p:nvSpPr>
        <p:spPr bwMode="auto">
          <a:xfrm>
            <a:off x="381000" y="800100"/>
            <a:ext cx="8763000" cy="76200"/>
          </a:xfrm>
          <a:prstGeom prst="rect">
            <a:avLst/>
          </a:prstGeom>
          <a:solidFill>
            <a:srgbClr val="0E309B"/>
          </a:solidFill>
          <a:ln w="9525">
            <a:noFill/>
            <a:miter lim="800000"/>
            <a:headEnd/>
            <a:tailEnd/>
          </a:ln>
        </p:spPr>
        <p:txBody>
          <a:bodyPr wrap="none" anchor="ctr"/>
          <a:lstStyle/>
          <a:p>
            <a:endParaRPr lang="en-US" sz="2400" b="0"/>
          </a:p>
        </p:txBody>
      </p:sp>
      <p:sp>
        <p:nvSpPr>
          <p:cNvPr id="4107" name="Line 11"/>
          <p:cNvSpPr>
            <a:spLocks noChangeShapeType="1"/>
          </p:cNvSpPr>
          <p:nvPr/>
        </p:nvSpPr>
        <p:spPr bwMode="auto">
          <a:xfrm flipH="1">
            <a:off x="381000" y="933450"/>
            <a:ext cx="8763000" cy="0"/>
          </a:xfrm>
          <a:prstGeom prst="line">
            <a:avLst/>
          </a:prstGeom>
          <a:noFill/>
          <a:ln w="19050">
            <a:solidFill>
              <a:srgbClr val="ABB400"/>
            </a:solidFill>
            <a:round/>
            <a:headEnd/>
            <a:tailEnd/>
          </a:ln>
        </p:spPr>
        <p:txBody>
          <a:bodyPr/>
          <a:lstStyle/>
          <a:p>
            <a:endParaRPr lang="en-US"/>
          </a:p>
        </p:txBody>
      </p:sp>
      <p:sp>
        <p:nvSpPr>
          <p:cNvPr id="4108" name="Rectangle 12"/>
          <p:cNvSpPr>
            <a:spLocks noChangeArrowheads="1"/>
          </p:cNvSpPr>
          <p:nvPr userDrawn="1"/>
        </p:nvSpPr>
        <p:spPr bwMode="auto">
          <a:xfrm>
            <a:off x="2195513" y="6265863"/>
            <a:ext cx="6870700" cy="249237"/>
          </a:xfrm>
          <a:prstGeom prst="rect">
            <a:avLst/>
          </a:prstGeom>
          <a:solidFill>
            <a:srgbClr val="ABB400"/>
          </a:solidFill>
          <a:ln w="9525">
            <a:noFill/>
            <a:miter lim="800000"/>
            <a:headEnd/>
            <a:tailEnd/>
          </a:ln>
        </p:spPr>
        <p:txBody>
          <a:bodyPr wrap="none" anchor="ctr"/>
          <a:lstStyle/>
          <a:p>
            <a:endParaRPr lang="en-US" sz="2400" b="0"/>
          </a:p>
        </p:txBody>
      </p:sp>
      <p:sp>
        <p:nvSpPr>
          <p:cNvPr id="4109" name="Rectangle 13"/>
          <p:cNvSpPr>
            <a:spLocks noChangeArrowheads="1"/>
          </p:cNvSpPr>
          <p:nvPr userDrawn="1"/>
        </p:nvSpPr>
        <p:spPr bwMode="auto">
          <a:xfrm>
            <a:off x="2208213" y="6264275"/>
            <a:ext cx="6858000" cy="244475"/>
          </a:xfrm>
          <a:prstGeom prst="rect">
            <a:avLst/>
          </a:prstGeom>
          <a:noFill/>
          <a:ln w="9525">
            <a:noFill/>
            <a:miter lim="800000"/>
            <a:headEnd/>
            <a:tailEnd/>
          </a:ln>
          <a:effectLst/>
        </p:spPr>
        <p:txBody>
          <a:bodyPr anchor="ctr">
            <a:spAutoFit/>
          </a:bodyPr>
          <a:lstStyle/>
          <a:p>
            <a:pPr algn="ctr"/>
            <a:r>
              <a:rPr lang="en-US" sz="1000">
                <a:solidFill>
                  <a:schemeClr val="bg1"/>
                </a:solidFill>
              </a:rPr>
              <a:t>www.dialogic.com</a:t>
            </a:r>
          </a:p>
        </p:txBody>
      </p:sp>
      <p:sp>
        <p:nvSpPr>
          <p:cNvPr id="4110" name="Rectangle 14"/>
          <p:cNvSpPr>
            <a:spLocks noChangeArrowheads="1"/>
          </p:cNvSpPr>
          <p:nvPr userDrawn="1"/>
        </p:nvSpPr>
        <p:spPr bwMode="auto">
          <a:xfrm>
            <a:off x="2214563" y="6557963"/>
            <a:ext cx="6851650" cy="198437"/>
          </a:xfrm>
          <a:prstGeom prst="rect">
            <a:avLst/>
          </a:prstGeom>
          <a:noFill/>
          <a:ln w="9525">
            <a:noFill/>
            <a:miter lim="800000"/>
            <a:headEnd/>
            <a:tailEnd/>
          </a:ln>
          <a:effectLst/>
        </p:spPr>
        <p:txBody>
          <a:bodyPr lIns="0" anchor="ctr">
            <a:spAutoFit/>
          </a:bodyPr>
          <a:lstStyle/>
          <a:p>
            <a:pPr algn="ctr"/>
            <a:r>
              <a:rPr lang="en-US" sz="700" b="0"/>
              <a:t>Company Confidential   •  © Copyright 2008 Dialogic Corporation.  All rights reserved.</a:t>
            </a:r>
          </a:p>
        </p:txBody>
      </p:sp>
      <p:sp>
        <p:nvSpPr>
          <p:cNvPr id="4111" name="Rectangle 15"/>
          <p:cNvSpPr>
            <a:spLocks noChangeArrowheads="1"/>
          </p:cNvSpPr>
          <p:nvPr userDrawn="1"/>
        </p:nvSpPr>
        <p:spPr bwMode="auto">
          <a:xfrm>
            <a:off x="8262938" y="6291263"/>
            <a:ext cx="881062" cy="214312"/>
          </a:xfrm>
          <a:prstGeom prst="rect">
            <a:avLst/>
          </a:prstGeom>
          <a:noFill/>
          <a:ln w="9525">
            <a:noFill/>
            <a:miter lim="800000"/>
            <a:headEnd/>
            <a:tailEnd/>
          </a:ln>
          <a:effectLst/>
        </p:spPr>
        <p:txBody>
          <a:bodyPr anchor="ctr">
            <a:spAutoFit/>
          </a:bodyPr>
          <a:lstStyle/>
          <a:p>
            <a:pPr algn="ctr"/>
            <a:r>
              <a:rPr lang="en-US" sz="800" b="0"/>
              <a:t>Slide </a:t>
            </a:r>
            <a:fld id="{113BD185-13EA-437E-AA2D-0D2E7FB9770A}" type="slidenum">
              <a:rPr lang="en-US" sz="800" b="0"/>
              <a:pPr algn="ctr"/>
              <a:t>‹#›</a:t>
            </a:fld>
            <a:endParaRPr lang="en-US" sz="800" b="0"/>
          </a:p>
        </p:txBody>
      </p:sp>
      <p:pic>
        <p:nvPicPr>
          <p:cNvPr id="1034" name="Picture 16" descr="DialogicTagline_Final_rgb"/>
          <p:cNvPicPr>
            <a:picLocks noChangeAspect="1" noChangeArrowheads="1"/>
          </p:cNvPicPr>
          <p:nvPr userDrawn="1"/>
        </p:nvPicPr>
        <p:blipFill>
          <a:blip r:embed="rId13"/>
          <a:srcRect/>
          <a:stretch>
            <a:fillRect/>
          </a:stretch>
        </p:blipFill>
        <p:spPr bwMode="auto">
          <a:xfrm>
            <a:off x="231775" y="6169025"/>
            <a:ext cx="1887538" cy="4968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2000"/>
                                        <p:tgtEl>
                                          <p:spTgt spid="1026"/>
                                        </p:tgtEl>
                                      </p:cBhvr>
                                    </p:animEffect>
                                  </p:childTnLst>
                                </p:cTn>
                              </p:par>
                            </p:childTnLst>
                          </p:cTn>
                        </p:par>
                        <p:par>
                          <p:cTn id="8" fill="hold">
                            <p:stCondLst>
                              <p:cond delay="2000"/>
                            </p:stCondLst>
                            <p:childTnLst>
                              <p:par>
                                <p:cTn id="9" presetID="22" presetClass="entr" presetSubtype="8" fill="hold" grpId="0" nodeType="afterEffect">
                                  <p:stCondLst>
                                    <p:cond delay="0"/>
                                  </p:stCondLst>
                                  <p:childTnLst>
                                    <p:set>
                                      <p:cBhvr>
                                        <p:cTn id="10" dur="1" fill="hold">
                                          <p:stCondLst>
                                            <p:cond delay="0"/>
                                          </p:stCondLst>
                                        </p:cTn>
                                        <p:tgtEl>
                                          <p:spTgt spid="1027">
                                            <p:txEl>
                                              <p:pRg st="0" end="0"/>
                                            </p:txEl>
                                          </p:spTgt>
                                        </p:tgtEl>
                                        <p:attrNameLst>
                                          <p:attrName>style.visibility</p:attrName>
                                        </p:attrNameLst>
                                      </p:cBhvr>
                                      <p:to>
                                        <p:strVal val="visible"/>
                                      </p:to>
                                    </p:set>
                                    <p:animEffect transition="in" filter="wipe(left)">
                                      <p:cBhvr>
                                        <p:cTn id="11" dur="1000"/>
                                        <p:tgtEl>
                                          <p:spTgt spid="1027">
                                            <p:txEl>
                                              <p:pRg st="0" end="0"/>
                                            </p:txEl>
                                          </p:spTgt>
                                        </p:tgtEl>
                                      </p:cBhvr>
                                    </p:animEffect>
                                  </p:childTnLst>
                                </p:cTn>
                              </p:par>
                            </p:childTnLst>
                          </p:cTn>
                        </p:par>
                        <p:par>
                          <p:cTn id="12" fill="hold">
                            <p:stCondLst>
                              <p:cond delay="3000"/>
                            </p:stCondLst>
                            <p:childTnLst>
                              <p:par>
                                <p:cTn id="13" presetID="22" presetClass="entr" presetSubtype="8" fill="hold" grpId="0" nodeType="afterEffect">
                                  <p:stCondLst>
                                    <p:cond delay="0"/>
                                  </p:stCondLst>
                                  <p:childTnLst>
                                    <p:set>
                                      <p:cBhvr>
                                        <p:cTn id="14" dur="1" fill="hold">
                                          <p:stCondLst>
                                            <p:cond delay="0"/>
                                          </p:stCondLst>
                                        </p:cTn>
                                        <p:tgtEl>
                                          <p:spTgt spid="1027">
                                            <p:txEl>
                                              <p:pRg st="1" end="1"/>
                                            </p:txEl>
                                          </p:spTgt>
                                        </p:tgtEl>
                                        <p:attrNameLst>
                                          <p:attrName>style.visibility</p:attrName>
                                        </p:attrNameLst>
                                      </p:cBhvr>
                                      <p:to>
                                        <p:strVal val="visible"/>
                                      </p:to>
                                    </p:set>
                                    <p:animEffect transition="in" filter="wipe(left)">
                                      <p:cBhvr>
                                        <p:cTn id="15" dur="1000"/>
                                        <p:tgtEl>
                                          <p:spTgt spid="1027">
                                            <p:txEl>
                                              <p:pRg st="1" end="1"/>
                                            </p:txEl>
                                          </p:spTgt>
                                        </p:tgtEl>
                                      </p:cBhvr>
                                    </p:animEffect>
                                  </p:childTnLst>
                                </p:cTn>
                              </p:par>
                            </p:childTnLst>
                          </p:cTn>
                        </p:par>
                        <p:par>
                          <p:cTn id="16" fill="hold">
                            <p:stCondLst>
                              <p:cond delay="4000"/>
                            </p:stCondLst>
                            <p:childTnLst>
                              <p:par>
                                <p:cTn id="17" presetID="22" presetClass="entr" presetSubtype="8" fill="hold" grpId="0" nodeType="afterEffect">
                                  <p:stCondLst>
                                    <p:cond delay="0"/>
                                  </p:stCondLst>
                                  <p:childTnLst>
                                    <p:set>
                                      <p:cBhvr>
                                        <p:cTn id="18" dur="1" fill="hold">
                                          <p:stCondLst>
                                            <p:cond delay="0"/>
                                          </p:stCondLst>
                                        </p:cTn>
                                        <p:tgtEl>
                                          <p:spTgt spid="1027">
                                            <p:txEl>
                                              <p:pRg st="2" end="2"/>
                                            </p:txEl>
                                          </p:spTgt>
                                        </p:tgtEl>
                                        <p:attrNameLst>
                                          <p:attrName>style.visibility</p:attrName>
                                        </p:attrNameLst>
                                      </p:cBhvr>
                                      <p:to>
                                        <p:strVal val="visible"/>
                                      </p:to>
                                    </p:set>
                                    <p:animEffect transition="in" filter="wipe(left)">
                                      <p:cBhvr>
                                        <p:cTn id="19" dur="1000"/>
                                        <p:tgtEl>
                                          <p:spTgt spid="1027">
                                            <p:txEl>
                                              <p:pRg st="2" end="2"/>
                                            </p:txEl>
                                          </p:spTgt>
                                        </p:tgtEl>
                                      </p:cBhvr>
                                    </p:animEffect>
                                  </p:childTnLst>
                                </p:cTn>
                              </p:par>
                            </p:childTnLst>
                          </p:cTn>
                        </p:par>
                        <p:par>
                          <p:cTn id="20" fill="hold">
                            <p:stCondLst>
                              <p:cond delay="5000"/>
                            </p:stCondLst>
                            <p:childTnLst>
                              <p:par>
                                <p:cTn id="21" presetID="22" presetClass="entr" presetSubtype="8" fill="hold" grpId="0" nodeType="afterEffect">
                                  <p:stCondLst>
                                    <p:cond delay="0"/>
                                  </p:stCondLst>
                                  <p:childTnLst>
                                    <p:set>
                                      <p:cBhvr>
                                        <p:cTn id="22" dur="1" fill="hold">
                                          <p:stCondLst>
                                            <p:cond delay="0"/>
                                          </p:stCondLst>
                                        </p:cTn>
                                        <p:tgtEl>
                                          <p:spTgt spid="1027">
                                            <p:txEl>
                                              <p:pRg st="3" end="3"/>
                                            </p:txEl>
                                          </p:spTgt>
                                        </p:tgtEl>
                                        <p:attrNameLst>
                                          <p:attrName>style.visibility</p:attrName>
                                        </p:attrNameLst>
                                      </p:cBhvr>
                                      <p:to>
                                        <p:strVal val="visible"/>
                                      </p:to>
                                    </p:set>
                                    <p:animEffect transition="in" filter="wipe(left)">
                                      <p:cBhvr>
                                        <p:cTn id="23" dur="1000"/>
                                        <p:tgtEl>
                                          <p:spTgt spid="1027">
                                            <p:txEl>
                                              <p:pRg st="3" end="3"/>
                                            </p:txEl>
                                          </p:spTgt>
                                        </p:tgtEl>
                                      </p:cBhvr>
                                    </p:animEffect>
                                  </p:childTnLst>
                                </p:cTn>
                              </p:par>
                            </p:childTnLst>
                          </p:cTn>
                        </p:par>
                        <p:par>
                          <p:cTn id="24" fill="hold">
                            <p:stCondLst>
                              <p:cond delay="6000"/>
                            </p:stCondLst>
                            <p:childTnLst>
                              <p:par>
                                <p:cTn id="25" presetID="22" presetClass="entr" presetSubtype="8" fill="hold" grpId="0" nodeType="afterEffect">
                                  <p:stCondLst>
                                    <p:cond delay="0"/>
                                  </p:stCondLst>
                                  <p:childTnLst>
                                    <p:set>
                                      <p:cBhvr>
                                        <p:cTn id="26" dur="1" fill="hold">
                                          <p:stCondLst>
                                            <p:cond delay="0"/>
                                          </p:stCondLst>
                                        </p:cTn>
                                        <p:tgtEl>
                                          <p:spTgt spid="1027">
                                            <p:txEl>
                                              <p:pRg st="4" end="4"/>
                                            </p:txEl>
                                          </p:spTgt>
                                        </p:tgtEl>
                                        <p:attrNameLst>
                                          <p:attrName>style.visibility</p:attrName>
                                        </p:attrNameLst>
                                      </p:cBhvr>
                                      <p:to>
                                        <p:strVal val="visible"/>
                                      </p:to>
                                    </p:set>
                                    <p:animEffect transition="in" filter="wipe(left)">
                                      <p:cBhvr>
                                        <p:cTn id="27" dur="1000"/>
                                        <p:tgtEl>
                                          <p:spTgt spid="1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P spid="1027" grpId="0" build="p">
        <p:tmplLst>
          <p:tmpl lvl="1">
            <p:tnLst>
              <p:par>
                <p:cTn presetID="22" presetClass="entr" presetSubtype="8" fill="hold" nodeType="after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1000"/>
                        <p:tgtEl>
                          <p:spTgt spid="1027"/>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1000"/>
                        <p:tgtEl>
                          <p:spTgt spid="1027"/>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1000"/>
                        <p:tgtEl>
                          <p:spTgt spid="1027"/>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1000"/>
                        <p:tgtEl>
                          <p:spTgt spid="1027"/>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1000"/>
                        <p:tgtEl>
                          <p:spTgt spid="1027"/>
                        </p:tgtEl>
                      </p:cBhvr>
                    </p:animEffect>
                  </p:childTnLst>
                </p:cTn>
              </p:par>
            </p:tnLst>
          </p:tmpl>
        </p:tmplLst>
      </p:bldP>
    </p:bldLst>
  </p:timing>
  <p:txStyles>
    <p:titleStyle>
      <a:lvl1pPr algn="l" rtl="0" eaLnBrk="0" fontAlgn="base" hangingPunct="0">
        <a:spcBef>
          <a:spcPct val="0"/>
        </a:spcBef>
        <a:spcAft>
          <a:spcPct val="0"/>
        </a:spcAft>
        <a:defRPr sz="2800" b="1">
          <a:solidFill>
            <a:schemeClr val="tx1"/>
          </a:solidFill>
          <a:latin typeface="+mj-lt"/>
          <a:ea typeface="+mj-ea"/>
          <a:cs typeface="+mj-cs"/>
        </a:defRPr>
      </a:lvl1pPr>
      <a:lvl2pPr algn="l" rtl="0" eaLnBrk="0" fontAlgn="base" hangingPunct="0">
        <a:spcBef>
          <a:spcPct val="0"/>
        </a:spcBef>
        <a:spcAft>
          <a:spcPct val="0"/>
        </a:spcAft>
        <a:defRPr sz="2800" b="1">
          <a:solidFill>
            <a:schemeClr val="tx1"/>
          </a:solidFill>
          <a:latin typeface="Arial" pitchFamily="18" charset="0"/>
          <a:ea typeface="MS PGothic" pitchFamily="34" charset="-128"/>
          <a:cs typeface="MS PGothic" pitchFamily="34" charset="-128"/>
        </a:defRPr>
      </a:lvl2pPr>
      <a:lvl3pPr algn="l" rtl="0" eaLnBrk="0" fontAlgn="base" hangingPunct="0">
        <a:spcBef>
          <a:spcPct val="0"/>
        </a:spcBef>
        <a:spcAft>
          <a:spcPct val="0"/>
        </a:spcAft>
        <a:defRPr sz="2800" b="1">
          <a:solidFill>
            <a:schemeClr val="tx1"/>
          </a:solidFill>
          <a:latin typeface="Arial" pitchFamily="18" charset="0"/>
          <a:ea typeface="MS PGothic" pitchFamily="34" charset="-128"/>
          <a:cs typeface="MS PGothic" pitchFamily="34" charset="-128"/>
        </a:defRPr>
      </a:lvl3pPr>
      <a:lvl4pPr algn="l" rtl="0" eaLnBrk="0" fontAlgn="base" hangingPunct="0">
        <a:spcBef>
          <a:spcPct val="0"/>
        </a:spcBef>
        <a:spcAft>
          <a:spcPct val="0"/>
        </a:spcAft>
        <a:defRPr sz="2800" b="1">
          <a:solidFill>
            <a:schemeClr val="tx1"/>
          </a:solidFill>
          <a:latin typeface="Arial" pitchFamily="18" charset="0"/>
          <a:ea typeface="MS PGothic" pitchFamily="34" charset="-128"/>
          <a:cs typeface="MS PGothic" pitchFamily="34" charset="-128"/>
        </a:defRPr>
      </a:lvl4pPr>
      <a:lvl5pPr algn="l" rtl="0" eaLnBrk="0" fontAlgn="base" hangingPunct="0">
        <a:spcBef>
          <a:spcPct val="0"/>
        </a:spcBef>
        <a:spcAft>
          <a:spcPct val="0"/>
        </a:spcAft>
        <a:defRPr sz="2800" b="1">
          <a:solidFill>
            <a:schemeClr val="tx1"/>
          </a:solidFill>
          <a:latin typeface="Arial" pitchFamily="18" charset="0"/>
          <a:ea typeface="MS PGothic" pitchFamily="34" charset="-128"/>
          <a:cs typeface="MS PGothic" pitchFamily="34" charset="-128"/>
        </a:defRPr>
      </a:lvl5pPr>
      <a:lvl6pPr marL="457200" algn="l" rtl="0" fontAlgn="base">
        <a:spcBef>
          <a:spcPct val="0"/>
        </a:spcBef>
        <a:spcAft>
          <a:spcPct val="0"/>
        </a:spcAft>
        <a:defRPr sz="2800" b="1">
          <a:solidFill>
            <a:schemeClr val="tx1"/>
          </a:solidFill>
          <a:latin typeface="Arial" pitchFamily="18" charset="0"/>
          <a:ea typeface="MS PGothic" pitchFamily="34" charset="-128"/>
          <a:cs typeface="MS PGothic" pitchFamily="34" charset="-128"/>
        </a:defRPr>
      </a:lvl6pPr>
      <a:lvl7pPr marL="914400" algn="l" rtl="0" fontAlgn="base">
        <a:spcBef>
          <a:spcPct val="0"/>
        </a:spcBef>
        <a:spcAft>
          <a:spcPct val="0"/>
        </a:spcAft>
        <a:defRPr sz="2800" b="1">
          <a:solidFill>
            <a:schemeClr val="tx1"/>
          </a:solidFill>
          <a:latin typeface="Arial" pitchFamily="18" charset="0"/>
          <a:ea typeface="MS PGothic" pitchFamily="34" charset="-128"/>
          <a:cs typeface="MS PGothic" pitchFamily="34" charset="-128"/>
        </a:defRPr>
      </a:lvl7pPr>
      <a:lvl8pPr marL="1371600" algn="l" rtl="0" fontAlgn="base">
        <a:spcBef>
          <a:spcPct val="0"/>
        </a:spcBef>
        <a:spcAft>
          <a:spcPct val="0"/>
        </a:spcAft>
        <a:defRPr sz="2800" b="1">
          <a:solidFill>
            <a:schemeClr val="tx1"/>
          </a:solidFill>
          <a:latin typeface="Arial" pitchFamily="18" charset="0"/>
          <a:ea typeface="MS PGothic" pitchFamily="34" charset="-128"/>
          <a:cs typeface="MS PGothic" pitchFamily="34" charset="-128"/>
        </a:defRPr>
      </a:lvl8pPr>
      <a:lvl9pPr marL="1828800" algn="l" rtl="0" fontAlgn="base">
        <a:spcBef>
          <a:spcPct val="0"/>
        </a:spcBef>
        <a:spcAft>
          <a:spcPct val="0"/>
        </a:spcAft>
        <a:defRPr sz="2800" b="1">
          <a:solidFill>
            <a:schemeClr val="tx1"/>
          </a:solidFill>
          <a:latin typeface="Arial" pitchFamily="18" charset="0"/>
          <a:ea typeface="MS PGothic" pitchFamily="34" charset="-128"/>
          <a:cs typeface="MS PGothic" pitchFamily="34" charset="-128"/>
        </a:defRPr>
      </a:lvl9pPr>
    </p:titleStyle>
    <p:bodyStyle>
      <a:lvl1pPr marL="342900" indent="-342900" algn="l" rtl="0" eaLnBrk="0" fontAlgn="base" hangingPunct="0">
        <a:spcBef>
          <a:spcPct val="20000"/>
        </a:spcBef>
        <a:spcAft>
          <a:spcPct val="0"/>
        </a:spcAft>
        <a:buClr>
          <a:srgbClr val="0E309B"/>
        </a:buClr>
        <a:buFont typeface="Wingdings" pitchFamily="2" charset="2"/>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000">
          <a:solidFill>
            <a:schemeClr val="tx1"/>
          </a:solidFill>
          <a:latin typeface="+mn-lt"/>
          <a:ea typeface="+mn-ea"/>
          <a:cs typeface="+mn-cs"/>
        </a:defRPr>
      </a:lvl3pPr>
      <a:lvl4pPr marL="1600200" indent="-228600" algn="l" rtl="0" eaLnBrk="0" fontAlgn="base" hangingPunct="0">
        <a:spcBef>
          <a:spcPct val="20000"/>
        </a:spcBef>
        <a:spcAft>
          <a:spcPct val="0"/>
        </a:spcAft>
        <a:buChar char="–"/>
        <a:defRPr>
          <a:solidFill>
            <a:schemeClr val="tx1"/>
          </a:solidFill>
          <a:latin typeface="+mn-lt"/>
          <a:ea typeface="+mn-ea"/>
          <a:cs typeface="+mn-cs"/>
        </a:defRPr>
      </a:lvl4pPr>
      <a:lvl5pPr marL="2057400" indent="-228600" algn="l" rtl="0" eaLnBrk="0" fontAlgn="base" hangingPunct="0">
        <a:spcBef>
          <a:spcPct val="20000"/>
        </a:spcBef>
        <a:spcAft>
          <a:spcPct val="0"/>
        </a:spcAft>
        <a:buChar char="»"/>
        <a:defRPr>
          <a:solidFill>
            <a:schemeClr val="tx1"/>
          </a:solidFill>
          <a:latin typeface="+mn-lt"/>
          <a:ea typeface="+mn-ea"/>
          <a:cs typeface="+mn-cs"/>
        </a:defRPr>
      </a:lvl5pPr>
      <a:lvl6pPr marL="2514600" indent="-228600" algn="l" rtl="0" fontAlgn="base">
        <a:spcBef>
          <a:spcPct val="20000"/>
        </a:spcBef>
        <a:spcAft>
          <a:spcPct val="0"/>
        </a:spcAft>
        <a:buChar char="»"/>
        <a:defRPr>
          <a:solidFill>
            <a:schemeClr val="tx1"/>
          </a:solidFill>
          <a:latin typeface="+mn-lt"/>
          <a:ea typeface="+mn-ea"/>
          <a:cs typeface="+mn-cs"/>
        </a:defRPr>
      </a:lvl6pPr>
      <a:lvl7pPr marL="2971800" indent="-228600" algn="l" rtl="0" fontAlgn="base">
        <a:spcBef>
          <a:spcPct val="20000"/>
        </a:spcBef>
        <a:spcAft>
          <a:spcPct val="0"/>
        </a:spcAft>
        <a:buChar char="»"/>
        <a:defRPr>
          <a:solidFill>
            <a:schemeClr val="tx1"/>
          </a:solidFill>
          <a:latin typeface="+mn-lt"/>
          <a:ea typeface="+mn-ea"/>
          <a:cs typeface="+mn-cs"/>
        </a:defRPr>
      </a:lvl7pPr>
      <a:lvl8pPr marL="3429000" indent="-228600" algn="l" rtl="0" fontAlgn="base">
        <a:spcBef>
          <a:spcPct val="20000"/>
        </a:spcBef>
        <a:spcAft>
          <a:spcPct val="0"/>
        </a:spcAft>
        <a:buChar char="»"/>
        <a:defRPr>
          <a:solidFill>
            <a:schemeClr val="tx1"/>
          </a:solidFill>
          <a:latin typeface="+mn-lt"/>
          <a:ea typeface="+mn-ea"/>
          <a:cs typeface="+mn-cs"/>
        </a:defRPr>
      </a:lvl8pPr>
      <a:lvl9pPr marL="3886200" indent="-228600" algn="l" rtl="0" fontAlgn="base">
        <a:spcBef>
          <a:spcPct val="20000"/>
        </a:spcBef>
        <a:spcAft>
          <a:spcPct val="0"/>
        </a:spcAft>
        <a:buChar char="»"/>
        <a:defRPr>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7"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pPr eaLnBrk="1" hangingPunct="1"/>
            <a:r>
              <a:rPr lang="en-US" sz="2800" smtClean="0"/>
              <a:t>Human Factors in Voice Interface Design </a:t>
            </a:r>
          </a:p>
        </p:txBody>
      </p:sp>
      <p:sp>
        <p:nvSpPr>
          <p:cNvPr id="15363" name="Rectangle 3"/>
          <p:cNvSpPr>
            <a:spLocks noGrp="1" noChangeArrowheads="1"/>
          </p:cNvSpPr>
          <p:nvPr>
            <p:ph type="subTitle" idx="1"/>
          </p:nvPr>
        </p:nvSpPr>
        <p:spPr/>
        <p:txBody>
          <a:bodyPr/>
          <a:lstStyle/>
          <a:p>
            <a:pPr eaLnBrk="1" hangingPunct="1">
              <a:buFont typeface="Wingdings" pitchFamily="2" charset="2"/>
              <a:buNone/>
            </a:pPr>
            <a:r>
              <a:rPr lang="en-US" smtClean="0"/>
              <a:t>Jeff Dworkin</a:t>
            </a:r>
          </a:p>
          <a:p>
            <a:pPr eaLnBrk="1" hangingPunct="1">
              <a:buFont typeface="Wingdings" pitchFamily="2" charset="2"/>
              <a:buNone/>
            </a:pPr>
            <a:r>
              <a:rPr lang="en-US" smtClean="0"/>
              <a:t>Segment Marketing Manager</a:t>
            </a:r>
          </a:p>
          <a:p>
            <a:pPr eaLnBrk="1" hangingPunct="1">
              <a:buFont typeface="Wingdings" pitchFamily="2" charset="2"/>
              <a:buNone/>
            </a:pPr>
            <a:r>
              <a:rPr lang="en-US" smtClean="0"/>
              <a:t>jeff.dworkin@dialogic.com</a:t>
            </a:r>
          </a:p>
        </p:txBody>
      </p:sp>
      <p:sp>
        <p:nvSpPr>
          <p:cNvPr id="15364" name="Rectangle 5"/>
          <p:cNvSpPr>
            <a:spLocks noChangeArrowheads="1"/>
          </p:cNvSpPr>
          <p:nvPr/>
        </p:nvSpPr>
        <p:spPr bwMode="auto">
          <a:xfrm>
            <a:off x="8383588" y="276225"/>
            <a:ext cx="184150" cy="457200"/>
          </a:xfrm>
          <a:prstGeom prst="rect">
            <a:avLst/>
          </a:prstGeom>
          <a:noFill/>
          <a:ln w="9525">
            <a:noFill/>
            <a:miter lim="800000"/>
            <a:headEnd/>
            <a:tailEnd/>
          </a:ln>
        </p:spPr>
        <p:txBody>
          <a:bodyPr wrap="none">
            <a:spAutoFit/>
          </a:bodyPr>
          <a:lstStyle/>
          <a:p>
            <a:endParaRPr lang="en-US" sz="2400" b="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fade">
                                      <p:cBhvr>
                                        <p:cTn id="7" dur="2000"/>
                                        <p:tgtEl>
                                          <p:spTgt spid="15362"/>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5363">
                                            <p:txEl>
                                              <p:pRg st="0" end="0"/>
                                            </p:txEl>
                                          </p:spTgt>
                                        </p:tgtEl>
                                        <p:attrNameLst>
                                          <p:attrName>style.visibility</p:attrName>
                                        </p:attrNameLst>
                                      </p:cBhvr>
                                      <p:to>
                                        <p:strVal val="visible"/>
                                      </p:to>
                                    </p:set>
                                    <p:animEffect transition="in" filter="wipe(up)">
                                      <p:cBhvr>
                                        <p:cTn id="10" dur="500"/>
                                        <p:tgtEl>
                                          <p:spTgt spid="15363">
                                            <p:txEl>
                                              <p:pRg st="0" end="0"/>
                                            </p:tx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15363">
                                            <p:txEl>
                                              <p:pRg st="1" end="1"/>
                                            </p:txEl>
                                          </p:spTgt>
                                        </p:tgtEl>
                                        <p:attrNameLst>
                                          <p:attrName>style.visibility</p:attrName>
                                        </p:attrNameLst>
                                      </p:cBhvr>
                                      <p:to>
                                        <p:strVal val="visible"/>
                                      </p:to>
                                    </p:set>
                                    <p:animEffect transition="in" filter="wipe(up)">
                                      <p:cBhvr>
                                        <p:cTn id="13" dur="500"/>
                                        <p:tgtEl>
                                          <p:spTgt spid="15363">
                                            <p:txEl>
                                              <p:pRg st="1" end="1"/>
                                            </p:txEl>
                                          </p:spTgt>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15363">
                                            <p:txEl>
                                              <p:pRg st="2" end="2"/>
                                            </p:txEl>
                                          </p:spTgt>
                                        </p:tgtEl>
                                        <p:attrNameLst>
                                          <p:attrName>style.visibility</p:attrName>
                                        </p:attrNameLst>
                                      </p:cBhvr>
                                      <p:to>
                                        <p:strVal val="visible"/>
                                      </p:to>
                                    </p:set>
                                    <p:animEffect transition="in" filter="wipe(up)">
                                      <p:cBhvr>
                                        <p:cTn id="16" dur="500"/>
                                        <p:tgtEl>
                                          <p:spTgt spid="153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smtClean="0"/>
              <a:t>Machine Spoken Output</a:t>
            </a:r>
          </a:p>
        </p:txBody>
      </p:sp>
      <p:sp>
        <p:nvSpPr>
          <p:cNvPr id="34819" name="Rectangle 3"/>
          <p:cNvSpPr>
            <a:spLocks noGrp="1" noChangeArrowheads="1"/>
          </p:cNvSpPr>
          <p:nvPr>
            <p:ph type="body" idx="1"/>
          </p:nvPr>
        </p:nvSpPr>
        <p:spPr/>
        <p:txBody>
          <a:bodyPr/>
          <a:lstStyle/>
          <a:p>
            <a:pPr>
              <a:buFont typeface="Wingdings" pitchFamily="2" charset="2"/>
              <a:buNone/>
            </a:pPr>
            <a:r>
              <a:rPr lang="en-US" dirty="0" smtClean="0"/>
              <a:t>Prompts – </a:t>
            </a:r>
            <a:r>
              <a:rPr lang="en-US" dirty="0" smtClean="0"/>
              <a:t>indicate </a:t>
            </a:r>
            <a:r>
              <a:rPr lang="en-US" dirty="0" smtClean="0"/>
              <a:t>it is time for user </a:t>
            </a:r>
            <a:r>
              <a:rPr lang="en-US" dirty="0" smtClean="0"/>
              <a:t>input.</a:t>
            </a:r>
            <a:endParaRPr lang="en-US" dirty="0" smtClean="0"/>
          </a:p>
          <a:p>
            <a:pPr>
              <a:buFont typeface="Wingdings" pitchFamily="2" charset="2"/>
              <a:buNone/>
            </a:pPr>
            <a:r>
              <a:rPr lang="en-US" dirty="0" smtClean="0"/>
              <a:t>Feedback – presents the application state that results from user input, allowing the user to compare original intent with final </a:t>
            </a:r>
            <a:r>
              <a:rPr lang="en-US" dirty="0" smtClean="0"/>
              <a:t>results.</a:t>
            </a:r>
            <a:endParaRPr lang="en-US" dirty="0" smtClean="0"/>
          </a:p>
          <a:p>
            <a:pPr>
              <a:buFont typeface="Wingdings" pitchFamily="2" charset="2"/>
              <a:buNone/>
            </a:pPr>
            <a:r>
              <a:rPr lang="en-US" dirty="0" smtClean="0"/>
              <a:t>Instructions – give information to the user about operating the user interface or understanding the task.</a:t>
            </a:r>
          </a:p>
          <a:p>
            <a:pPr>
              <a:buFont typeface="Wingdings" pitchFamily="2" charset="2"/>
              <a:buNone/>
            </a:pPr>
            <a:r>
              <a:rPr lang="en-US" dirty="0" smtClean="0"/>
              <a:t>Help – offer context sensitive corrective action.  Often </a:t>
            </a:r>
            <a:r>
              <a:rPr lang="en-US" dirty="0" smtClean="0"/>
              <a:t>adopts </a:t>
            </a:r>
            <a:r>
              <a:rPr lang="en-US" dirty="0" smtClean="0"/>
              <a:t>a separate mode or state aimed at coaching.</a:t>
            </a:r>
          </a:p>
          <a:p>
            <a:pPr>
              <a:buFont typeface="Wingdings" pitchFamily="2" charset="2"/>
              <a:buNone/>
            </a:pPr>
            <a:r>
              <a:rPr lang="en-US" dirty="0" smtClean="0"/>
              <a:t>Application Data – the content or information that the user seeks or intends to modify.</a:t>
            </a: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US" smtClean="0"/>
              <a:t>Silence, the Silent Killer</a:t>
            </a:r>
          </a:p>
        </p:txBody>
      </p:sp>
      <p:sp>
        <p:nvSpPr>
          <p:cNvPr id="89091" name="Rectangle 3"/>
          <p:cNvSpPr>
            <a:spLocks noGrp="1" noChangeArrowheads="1"/>
          </p:cNvSpPr>
          <p:nvPr>
            <p:ph type="body" idx="1"/>
          </p:nvPr>
        </p:nvSpPr>
        <p:spPr/>
        <p:txBody>
          <a:bodyPr/>
          <a:lstStyle/>
          <a:p>
            <a:r>
              <a:rPr lang="en-US" dirty="0" smtClean="0"/>
              <a:t>People will wait without feedback for six to eight seconds.</a:t>
            </a:r>
          </a:p>
          <a:p>
            <a:pPr lvl="1"/>
            <a:r>
              <a:rPr lang="en-US" dirty="0" smtClean="0"/>
              <a:t>Anything longer than that and callers will think something </a:t>
            </a:r>
            <a:r>
              <a:rPr lang="en-US" dirty="0" smtClean="0"/>
              <a:t>wrong.</a:t>
            </a:r>
            <a:endParaRPr lang="en-US" dirty="0" smtClean="0"/>
          </a:p>
          <a:p>
            <a:pPr lvl="1"/>
            <a:r>
              <a:rPr lang="en-US" dirty="0" smtClean="0"/>
              <a:t>Causes </a:t>
            </a:r>
            <a:r>
              <a:rPr lang="en-US" dirty="0" smtClean="0"/>
              <a:t>frustration.</a:t>
            </a:r>
            <a:endParaRPr lang="en-US" dirty="0" smtClean="0"/>
          </a:p>
          <a:p>
            <a:pPr lvl="1"/>
            <a:r>
              <a:rPr lang="en-US" dirty="0" smtClean="0"/>
              <a:t>Calles people to hang </a:t>
            </a:r>
            <a:r>
              <a:rPr lang="en-US" dirty="0" smtClean="0"/>
              <a:t>up.</a:t>
            </a:r>
            <a:endParaRPr lang="en-US" dirty="0" smtClean="0"/>
          </a:p>
          <a:p>
            <a:r>
              <a:rPr lang="en-US" dirty="0" smtClean="0"/>
              <a:t>If a processing delay or a wait in queue lasts more than six seconds, give the caller </a:t>
            </a:r>
            <a:r>
              <a:rPr lang="en-US" dirty="0" smtClean="0"/>
              <a:t>feedback.</a:t>
            </a:r>
            <a:endParaRPr lang="en-US" dirty="0" smtClean="0"/>
          </a:p>
          <a:p>
            <a:pPr lvl="1"/>
            <a:r>
              <a:rPr lang="en-US" dirty="0" smtClean="0"/>
              <a:t>Music, Information, </a:t>
            </a:r>
            <a:r>
              <a:rPr lang="en-US" dirty="0" smtClean="0"/>
              <a:t>Advertising.</a:t>
            </a:r>
            <a:endParaRPr lang="en-US" dirty="0" smtClean="0"/>
          </a:p>
          <a:p>
            <a:pPr lvl="1"/>
            <a:r>
              <a:rPr lang="en-US" dirty="0" smtClean="0"/>
              <a:t>If using tones, explain the tone or callers may think the tone is an indication that they have been </a:t>
            </a:r>
            <a:r>
              <a:rPr lang="en-US" dirty="0" smtClean="0"/>
              <a:t>disconnected.</a:t>
            </a:r>
            <a:endParaRPr lang="en-US" dirty="0" smtClean="0"/>
          </a:p>
          <a:p>
            <a:pPr lvl="1"/>
            <a:endParaRPr lang="en-US" dirty="0" smtClean="0"/>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8"/>
          <p:cNvSpPr>
            <a:spLocks noChangeArrowheads="1"/>
          </p:cNvSpPr>
          <p:nvPr/>
        </p:nvSpPr>
        <p:spPr bwMode="auto">
          <a:xfrm>
            <a:off x="0" y="0"/>
            <a:ext cx="9144000" cy="1093788"/>
          </a:xfrm>
          <a:prstGeom prst="rect">
            <a:avLst/>
          </a:prstGeom>
          <a:solidFill>
            <a:schemeClr val="bg1"/>
          </a:solidFill>
          <a:ln w="9525">
            <a:noFill/>
            <a:miter lim="800000"/>
            <a:headEnd/>
            <a:tailEnd/>
          </a:ln>
        </p:spPr>
        <p:txBody>
          <a:bodyPr wrap="none" anchor="ctr"/>
          <a:lstStyle/>
          <a:p>
            <a:endParaRPr lang="en-US" sz="2400" b="0"/>
          </a:p>
        </p:txBody>
      </p:sp>
      <p:sp>
        <p:nvSpPr>
          <p:cNvPr id="51203" name="Rectangle 16"/>
          <p:cNvSpPr>
            <a:spLocks noChangeArrowheads="1"/>
          </p:cNvSpPr>
          <p:nvPr/>
        </p:nvSpPr>
        <p:spPr bwMode="auto">
          <a:xfrm>
            <a:off x="381000" y="800100"/>
            <a:ext cx="8763000" cy="76200"/>
          </a:xfrm>
          <a:prstGeom prst="rect">
            <a:avLst/>
          </a:prstGeom>
          <a:solidFill>
            <a:srgbClr val="0E309B"/>
          </a:solidFill>
          <a:ln w="9525">
            <a:noFill/>
            <a:miter lim="800000"/>
            <a:headEnd/>
            <a:tailEnd/>
          </a:ln>
        </p:spPr>
        <p:txBody>
          <a:bodyPr wrap="none" anchor="ctr"/>
          <a:lstStyle/>
          <a:p>
            <a:endParaRPr lang="en-US" sz="2400" b="0"/>
          </a:p>
        </p:txBody>
      </p:sp>
      <p:sp>
        <p:nvSpPr>
          <p:cNvPr id="51204" name="Line 17"/>
          <p:cNvSpPr>
            <a:spLocks noChangeShapeType="1"/>
          </p:cNvSpPr>
          <p:nvPr/>
        </p:nvSpPr>
        <p:spPr bwMode="auto">
          <a:xfrm flipH="1">
            <a:off x="381000" y="933450"/>
            <a:ext cx="8763000" cy="0"/>
          </a:xfrm>
          <a:prstGeom prst="line">
            <a:avLst/>
          </a:prstGeom>
          <a:noFill/>
          <a:ln w="19050">
            <a:solidFill>
              <a:srgbClr val="ABB400"/>
            </a:solidFill>
            <a:round/>
            <a:headEnd/>
            <a:tailEnd/>
          </a:ln>
        </p:spPr>
        <p:txBody>
          <a:bodyPr/>
          <a:lstStyle/>
          <a:p>
            <a:endParaRPr lang="en-US"/>
          </a:p>
        </p:txBody>
      </p:sp>
      <p:sp>
        <p:nvSpPr>
          <p:cNvPr id="51205" name="Text Box 4"/>
          <p:cNvSpPr txBox="1">
            <a:spLocks noChangeArrowheads="1"/>
          </p:cNvSpPr>
          <p:nvPr/>
        </p:nvSpPr>
        <p:spPr bwMode="auto">
          <a:xfrm>
            <a:off x="800100" y="2244725"/>
            <a:ext cx="8343900" cy="549275"/>
          </a:xfrm>
          <a:prstGeom prst="rect">
            <a:avLst/>
          </a:prstGeom>
          <a:noFill/>
          <a:ln w="9525">
            <a:noFill/>
            <a:miter lim="800000"/>
            <a:headEnd/>
            <a:tailEnd/>
          </a:ln>
        </p:spPr>
        <p:txBody>
          <a:bodyPr>
            <a:spAutoFit/>
          </a:bodyPr>
          <a:lstStyle/>
          <a:p>
            <a:pPr algn="ctr">
              <a:spcBef>
                <a:spcPct val="50000"/>
              </a:spcBef>
            </a:pPr>
            <a:r>
              <a:rPr lang="en-US" sz="3000"/>
              <a:t>Prompts</a:t>
            </a:r>
          </a:p>
        </p:txBody>
      </p:sp>
      <p:pic>
        <p:nvPicPr>
          <p:cNvPr id="51206" name="Picture 22" descr="Picture 2"/>
          <p:cNvPicPr>
            <a:picLocks noChangeAspect="1" noChangeArrowheads="1"/>
          </p:cNvPicPr>
          <p:nvPr/>
        </p:nvPicPr>
        <p:blipFill>
          <a:blip r:embed="rId3"/>
          <a:srcRect/>
          <a:stretch>
            <a:fillRect/>
          </a:stretch>
        </p:blipFill>
        <p:spPr bwMode="auto">
          <a:xfrm>
            <a:off x="0" y="-101600"/>
            <a:ext cx="1165225" cy="6073775"/>
          </a:xfrm>
          <a:prstGeom prst="rect">
            <a:avLst/>
          </a:prstGeom>
          <a:noFill/>
          <a:ln w="9525">
            <a:noFill/>
            <a:miter lim="800000"/>
            <a:headEnd/>
            <a:tailEnd/>
          </a:ln>
        </p:spPr>
      </p:pic>
      <p:sp>
        <p:nvSpPr>
          <p:cNvPr id="51207" name="Rectangle 7"/>
          <p:cNvSpPr>
            <a:spLocks noGrp="1" noChangeArrowheads="1"/>
          </p:cNvSpPr>
          <p:nvPr>
            <p:ph type="title" idx="4294967295"/>
          </p:nvPr>
        </p:nvSpPr>
        <p:spPr/>
        <p:txBody>
          <a:bodyPr/>
          <a:lstStyle/>
          <a:p>
            <a:pPr algn="r"/>
            <a:r>
              <a:rPr lang="en-US" smtClean="0">
                <a:solidFill>
                  <a:schemeClr val="bg1"/>
                </a:solidFill>
              </a:rPr>
              <a:t>Prompts</a:t>
            </a:r>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2" name="Rectangle 4"/>
          <p:cNvSpPr>
            <a:spLocks noGrp="1" noChangeArrowheads="1"/>
          </p:cNvSpPr>
          <p:nvPr>
            <p:ph type="title"/>
          </p:nvPr>
        </p:nvSpPr>
        <p:spPr/>
        <p:txBody>
          <a:bodyPr/>
          <a:lstStyle/>
          <a:p>
            <a:r>
              <a:rPr lang="en-US" smtClean="0"/>
              <a:t>Action-Goal vs Goal-Action</a:t>
            </a:r>
          </a:p>
        </p:txBody>
      </p:sp>
      <p:sp>
        <p:nvSpPr>
          <p:cNvPr id="63493" name="Rectangle 5"/>
          <p:cNvSpPr>
            <a:spLocks noGrp="1" noChangeArrowheads="1"/>
          </p:cNvSpPr>
          <p:nvPr>
            <p:ph type="body" idx="1"/>
          </p:nvPr>
        </p:nvSpPr>
        <p:spPr/>
        <p:txBody>
          <a:bodyPr/>
          <a:lstStyle/>
          <a:p>
            <a:pPr>
              <a:lnSpc>
                <a:spcPct val="90000"/>
              </a:lnSpc>
            </a:pPr>
            <a:r>
              <a:rPr lang="en-US" dirty="0" smtClean="0"/>
              <a:t>Action-Goal</a:t>
            </a:r>
          </a:p>
          <a:p>
            <a:pPr lvl="1">
              <a:lnSpc>
                <a:spcPct val="90000"/>
              </a:lnSpc>
            </a:pPr>
            <a:r>
              <a:rPr lang="en-US" dirty="0" smtClean="0"/>
              <a:t>Press one for sales…</a:t>
            </a:r>
          </a:p>
          <a:p>
            <a:pPr>
              <a:lnSpc>
                <a:spcPct val="90000"/>
              </a:lnSpc>
            </a:pPr>
            <a:r>
              <a:rPr lang="en-US" dirty="0" smtClean="0"/>
              <a:t>Goal-Action</a:t>
            </a:r>
          </a:p>
          <a:p>
            <a:pPr lvl="1">
              <a:lnSpc>
                <a:spcPct val="90000"/>
              </a:lnSpc>
            </a:pPr>
            <a:r>
              <a:rPr lang="en-US" dirty="0" smtClean="0"/>
              <a:t>For sales, press one…</a:t>
            </a:r>
          </a:p>
          <a:p>
            <a:pPr>
              <a:lnSpc>
                <a:spcPct val="90000"/>
              </a:lnSpc>
            </a:pPr>
            <a:r>
              <a:rPr lang="en-US" dirty="0" smtClean="0"/>
              <a:t>Goal-Action reflects the way people think, using Action-Goal can cause confusion.</a:t>
            </a:r>
          </a:p>
          <a:p>
            <a:pPr>
              <a:lnSpc>
                <a:spcPct val="90000"/>
              </a:lnSpc>
              <a:buFont typeface="Wingdings" pitchFamily="2" charset="2"/>
              <a:buNone/>
            </a:pPr>
            <a:r>
              <a:rPr lang="en-US" dirty="0" smtClean="0"/>
              <a:t>What you are saying:</a:t>
            </a:r>
          </a:p>
          <a:p>
            <a:pPr>
              <a:lnSpc>
                <a:spcPct val="90000"/>
              </a:lnSpc>
              <a:buFont typeface="Wingdings" pitchFamily="2" charset="2"/>
              <a:buNone/>
            </a:pPr>
            <a:r>
              <a:rPr lang="en-US" dirty="0" smtClean="0"/>
              <a:t>	Press One for Sales…Press Two for Marketing…Press Three for Support.</a:t>
            </a:r>
          </a:p>
          <a:p>
            <a:pPr>
              <a:lnSpc>
                <a:spcPct val="90000"/>
              </a:lnSpc>
              <a:buFont typeface="Wingdings" pitchFamily="2" charset="2"/>
              <a:buNone/>
            </a:pPr>
            <a:r>
              <a:rPr lang="en-US" dirty="0" smtClean="0"/>
              <a:t>What is heard:</a:t>
            </a:r>
          </a:p>
          <a:p>
            <a:pPr>
              <a:lnSpc>
                <a:spcPct val="90000"/>
              </a:lnSpc>
              <a:buFont typeface="Wingdings" pitchFamily="2" charset="2"/>
              <a:buNone/>
            </a:pPr>
            <a:r>
              <a:rPr lang="en-US" dirty="0" smtClean="0"/>
              <a:t>	Press One (not heard because the user is not paying attention yet) for Sales, press two…for Marketing…press three, for support…???</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3492"/>
                                        </p:tgtEl>
                                        <p:attrNameLst>
                                          <p:attrName>style.visibility</p:attrName>
                                        </p:attrNameLst>
                                      </p:cBhvr>
                                      <p:to>
                                        <p:strVal val="visible"/>
                                      </p:to>
                                    </p:set>
                                    <p:animEffect transition="in" filter="fade">
                                      <p:cBhvr>
                                        <p:cTn id="7" dur="2000"/>
                                        <p:tgtEl>
                                          <p:spTgt spid="63492"/>
                                        </p:tgtEl>
                                      </p:cBhvr>
                                    </p:animEffect>
                                  </p:childTnLst>
                                </p:cTn>
                              </p:par>
                            </p:childTnLst>
                          </p:cTn>
                        </p:par>
                        <p:par>
                          <p:cTn id="8" fill="hold">
                            <p:stCondLst>
                              <p:cond delay="2000"/>
                            </p:stCondLst>
                            <p:childTnLst>
                              <p:par>
                                <p:cTn id="9" presetID="22" presetClass="entr" presetSubtype="8" fill="hold" grpId="0" nodeType="afterEffect">
                                  <p:stCondLst>
                                    <p:cond delay="0"/>
                                  </p:stCondLst>
                                  <p:childTnLst>
                                    <p:set>
                                      <p:cBhvr>
                                        <p:cTn id="10" dur="1" fill="hold">
                                          <p:stCondLst>
                                            <p:cond delay="0"/>
                                          </p:stCondLst>
                                        </p:cTn>
                                        <p:tgtEl>
                                          <p:spTgt spid="63493">
                                            <p:txEl>
                                              <p:pRg st="0" end="0"/>
                                            </p:txEl>
                                          </p:spTgt>
                                        </p:tgtEl>
                                        <p:attrNameLst>
                                          <p:attrName>style.visibility</p:attrName>
                                        </p:attrNameLst>
                                      </p:cBhvr>
                                      <p:to>
                                        <p:strVal val="visible"/>
                                      </p:to>
                                    </p:set>
                                    <p:animEffect transition="in" filter="wipe(left)">
                                      <p:cBhvr>
                                        <p:cTn id="11" dur="1000"/>
                                        <p:tgtEl>
                                          <p:spTgt spid="63493">
                                            <p:txEl>
                                              <p:pRg st="0" end="0"/>
                                            </p:txEl>
                                          </p:spTgt>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63493">
                                            <p:txEl>
                                              <p:pRg st="1" end="1"/>
                                            </p:txEl>
                                          </p:spTgt>
                                        </p:tgtEl>
                                        <p:attrNameLst>
                                          <p:attrName>style.visibility</p:attrName>
                                        </p:attrNameLst>
                                      </p:cBhvr>
                                      <p:to>
                                        <p:strVal val="visible"/>
                                      </p:to>
                                    </p:set>
                                    <p:animEffect transition="in" filter="wipe(left)">
                                      <p:cBhvr>
                                        <p:cTn id="14" dur="1000"/>
                                        <p:tgtEl>
                                          <p:spTgt spid="6349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63493">
                                            <p:txEl>
                                              <p:pRg st="2" end="2"/>
                                            </p:txEl>
                                          </p:spTgt>
                                        </p:tgtEl>
                                        <p:attrNameLst>
                                          <p:attrName>style.visibility</p:attrName>
                                        </p:attrNameLst>
                                      </p:cBhvr>
                                      <p:to>
                                        <p:strVal val="visible"/>
                                      </p:to>
                                    </p:set>
                                    <p:animEffect transition="in" filter="wipe(left)">
                                      <p:cBhvr>
                                        <p:cTn id="19" dur="1000"/>
                                        <p:tgtEl>
                                          <p:spTgt spid="63493">
                                            <p:txEl>
                                              <p:pRg st="2" end="2"/>
                                            </p:txEl>
                                          </p:spTgt>
                                        </p:tgtEl>
                                      </p:cBhvr>
                                    </p:animEffect>
                                  </p:childTnLst>
                                </p:cTn>
                              </p:par>
                            </p:childTnLst>
                          </p:cTn>
                        </p:par>
                        <p:par>
                          <p:cTn id="20" fill="hold">
                            <p:stCondLst>
                              <p:cond delay="1000"/>
                            </p:stCondLst>
                            <p:childTnLst>
                              <p:par>
                                <p:cTn id="21" presetID="22" presetClass="entr" presetSubtype="8" fill="hold" grpId="0" nodeType="afterEffect">
                                  <p:stCondLst>
                                    <p:cond delay="0"/>
                                  </p:stCondLst>
                                  <p:childTnLst>
                                    <p:set>
                                      <p:cBhvr>
                                        <p:cTn id="22" dur="1" fill="hold">
                                          <p:stCondLst>
                                            <p:cond delay="0"/>
                                          </p:stCondLst>
                                        </p:cTn>
                                        <p:tgtEl>
                                          <p:spTgt spid="63493">
                                            <p:txEl>
                                              <p:pRg st="3" end="3"/>
                                            </p:txEl>
                                          </p:spTgt>
                                        </p:tgtEl>
                                        <p:attrNameLst>
                                          <p:attrName>style.visibility</p:attrName>
                                        </p:attrNameLst>
                                      </p:cBhvr>
                                      <p:to>
                                        <p:strVal val="visible"/>
                                      </p:to>
                                    </p:set>
                                    <p:animEffect transition="in" filter="wipe(left)">
                                      <p:cBhvr>
                                        <p:cTn id="23" dur="1000"/>
                                        <p:tgtEl>
                                          <p:spTgt spid="63493">
                                            <p:txEl>
                                              <p:pRg st="3" end="3"/>
                                            </p:txEl>
                                          </p:spTgt>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63493">
                                            <p:txEl>
                                              <p:pRg st="4" end="4"/>
                                            </p:txEl>
                                          </p:spTgt>
                                        </p:tgtEl>
                                        <p:attrNameLst>
                                          <p:attrName>style.visibility</p:attrName>
                                        </p:attrNameLst>
                                      </p:cBhvr>
                                      <p:to>
                                        <p:strVal val="visible"/>
                                      </p:to>
                                    </p:set>
                                    <p:animEffect transition="in" filter="wipe(left)">
                                      <p:cBhvr>
                                        <p:cTn id="27" dur="1000"/>
                                        <p:tgtEl>
                                          <p:spTgt spid="6349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63493">
                                            <p:txEl>
                                              <p:pRg st="5" end="5"/>
                                            </p:txEl>
                                          </p:spTgt>
                                        </p:tgtEl>
                                        <p:attrNameLst>
                                          <p:attrName>style.visibility</p:attrName>
                                        </p:attrNameLst>
                                      </p:cBhvr>
                                      <p:to>
                                        <p:strVal val="visible"/>
                                      </p:to>
                                    </p:set>
                                    <p:animEffect transition="in" filter="wipe(left)">
                                      <p:cBhvr>
                                        <p:cTn id="32" dur="1000"/>
                                        <p:tgtEl>
                                          <p:spTgt spid="63493">
                                            <p:txEl>
                                              <p:pRg st="5" end="5"/>
                                            </p:txEl>
                                          </p:spTgt>
                                        </p:tgtEl>
                                      </p:cBhvr>
                                    </p:animEffect>
                                  </p:childTnLst>
                                </p:cTn>
                              </p:par>
                            </p:childTnLst>
                          </p:cTn>
                        </p:par>
                        <p:par>
                          <p:cTn id="33" fill="hold">
                            <p:stCondLst>
                              <p:cond delay="1000"/>
                            </p:stCondLst>
                            <p:childTnLst>
                              <p:par>
                                <p:cTn id="34" presetID="22" presetClass="entr" presetSubtype="8" fill="hold" grpId="0" nodeType="afterEffect">
                                  <p:stCondLst>
                                    <p:cond delay="0"/>
                                  </p:stCondLst>
                                  <p:childTnLst>
                                    <p:set>
                                      <p:cBhvr>
                                        <p:cTn id="35" dur="1" fill="hold">
                                          <p:stCondLst>
                                            <p:cond delay="0"/>
                                          </p:stCondLst>
                                        </p:cTn>
                                        <p:tgtEl>
                                          <p:spTgt spid="63493">
                                            <p:txEl>
                                              <p:pRg st="6" end="6"/>
                                            </p:txEl>
                                          </p:spTgt>
                                        </p:tgtEl>
                                        <p:attrNameLst>
                                          <p:attrName>style.visibility</p:attrName>
                                        </p:attrNameLst>
                                      </p:cBhvr>
                                      <p:to>
                                        <p:strVal val="visible"/>
                                      </p:to>
                                    </p:set>
                                    <p:animEffect transition="in" filter="wipe(left)">
                                      <p:cBhvr>
                                        <p:cTn id="36" dur="1000"/>
                                        <p:tgtEl>
                                          <p:spTgt spid="63493">
                                            <p:txEl>
                                              <p:pRg st="6" end="6"/>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63493">
                                            <p:txEl>
                                              <p:pRg st="7" end="7"/>
                                            </p:txEl>
                                          </p:spTgt>
                                        </p:tgtEl>
                                        <p:attrNameLst>
                                          <p:attrName>style.visibility</p:attrName>
                                        </p:attrNameLst>
                                      </p:cBhvr>
                                      <p:to>
                                        <p:strVal val="visible"/>
                                      </p:to>
                                    </p:set>
                                    <p:animEffect transition="in" filter="wipe(left)">
                                      <p:cBhvr>
                                        <p:cTn id="41" dur="1000"/>
                                        <p:tgtEl>
                                          <p:spTgt spid="63493">
                                            <p:txEl>
                                              <p:pRg st="7" end="7"/>
                                            </p:txEl>
                                          </p:spTgt>
                                        </p:tgtEl>
                                      </p:cBhvr>
                                    </p:animEffect>
                                  </p:childTnLst>
                                </p:cTn>
                              </p:par>
                            </p:childTnLst>
                          </p:cTn>
                        </p:par>
                        <p:par>
                          <p:cTn id="42" fill="hold">
                            <p:stCondLst>
                              <p:cond delay="1000"/>
                            </p:stCondLst>
                            <p:childTnLst>
                              <p:par>
                                <p:cTn id="43" presetID="22" presetClass="entr" presetSubtype="8" fill="hold" grpId="0" nodeType="afterEffect">
                                  <p:stCondLst>
                                    <p:cond delay="0"/>
                                  </p:stCondLst>
                                  <p:childTnLst>
                                    <p:set>
                                      <p:cBhvr>
                                        <p:cTn id="44" dur="1" fill="hold">
                                          <p:stCondLst>
                                            <p:cond delay="0"/>
                                          </p:stCondLst>
                                        </p:cTn>
                                        <p:tgtEl>
                                          <p:spTgt spid="63493">
                                            <p:txEl>
                                              <p:pRg st="8" end="8"/>
                                            </p:txEl>
                                          </p:spTgt>
                                        </p:tgtEl>
                                        <p:attrNameLst>
                                          <p:attrName>style.visibility</p:attrName>
                                        </p:attrNameLst>
                                      </p:cBhvr>
                                      <p:to>
                                        <p:strVal val="visible"/>
                                      </p:to>
                                    </p:set>
                                    <p:animEffect transition="in" filter="wipe(left)">
                                      <p:cBhvr>
                                        <p:cTn id="45" dur="1000"/>
                                        <p:tgtEl>
                                          <p:spTgt spid="6349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2" grpId="0"/>
      <p:bldP spid="6349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0" name="Rectangle 4"/>
          <p:cNvSpPr>
            <a:spLocks noGrp="1" noChangeArrowheads="1"/>
          </p:cNvSpPr>
          <p:nvPr>
            <p:ph type="title"/>
          </p:nvPr>
        </p:nvSpPr>
        <p:spPr/>
        <p:txBody>
          <a:bodyPr/>
          <a:lstStyle/>
          <a:p>
            <a:r>
              <a:rPr lang="en-US" smtClean="0"/>
              <a:t>Please, Now and Thank-You</a:t>
            </a:r>
          </a:p>
        </p:txBody>
      </p:sp>
      <p:sp>
        <p:nvSpPr>
          <p:cNvPr id="65541" name="Rectangle 5"/>
          <p:cNvSpPr>
            <a:spLocks noGrp="1" noChangeArrowheads="1"/>
          </p:cNvSpPr>
          <p:nvPr>
            <p:ph type="body" idx="1"/>
          </p:nvPr>
        </p:nvSpPr>
        <p:spPr/>
        <p:txBody>
          <a:bodyPr/>
          <a:lstStyle/>
          <a:p>
            <a:r>
              <a:rPr lang="en-US" smtClean="0"/>
              <a:t>“Social Graces” just add to the length of the communication</a:t>
            </a:r>
          </a:p>
          <a:p>
            <a:pPr lvl="1"/>
            <a:r>
              <a:rPr lang="en-US" smtClean="0"/>
              <a:t>For sales, please press one now…</a:t>
            </a:r>
          </a:p>
          <a:p>
            <a:pPr lvl="1"/>
            <a:r>
              <a:rPr lang="en-US" smtClean="0"/>
              <a:t>For sales, press one…</a:t>
            </a:r>
          </a:p>
          <a:p>
            <a:r>
              <a:rPr lang="en-US" smtClean="0"/>
              <a:t>Many phone-based interfaces are tedious because they unnecessarily put the word “please” in front of every acdtion statement on a menu (e.g., “For more information, please press 4.” (Scumacher)</a:t>
            </a: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6" name="Rectangle 4"/>
          <p:cNvSpPr>
            <a:spLocks noGrp="1" noChangeArrowheads="1"/>
          </p:cNvSpPr>
          <p:nvPr>
            <p:ph type="title"/>
          </p:nvPr>
        </p:nvSpPr>
        <p:spPr/>
        <p:txBody>
          <a:bodyPr/>
          <a:lstStyle/>
          <a:p>
            <a:r>
              <a:rPr lang="en-US" smtClean="0"/>
              <a:t>Anthropomorphism</a:t>
            </a:r>
          </a:p>
        </p:txBody>
      </p:sp>
      <p:sp>
        <p:nvSpPr>
          <p:cNvPr id="69637" name="Rectangle 5"/>
          <p:cNvSpPr>
            <a:spLocks noGrp="1" noChangeArrowheads="1"/>
          </p:cNvSpPr>
          <p:nvPr>
            <p:ph type="body" idx="1"/>
          </p:nvPr>
        </p:nvSpPr>
        <p:spPr/>
        <p:txBody>
          <a:bodyPr/>
          <a:lstStyle/>
          <a:p>
            <a:pPr>
              <a:lnSpc>
                <a:spcPct val="90000"/>
              </a:lnSpc>
              <a:buFont typeface="Wingdings" pitchFamily="2" charset="2"/>
              <a:buNone/>
            </a:pPr>
            <a:r>
              <a:rPr lang="en-US" smtClean="0"/>
              <a:t>The attribution of human characteristics to non-human beings</a:t>
            </a:r>
          </a:p>
          <a:p>
            <a:pPr>
              <a:lnSpc>
                <a:spcPct val="90000"/>
              </a:lnSpc>
              <a:buFont typeface="Wingdings" pitchFamily="2" charset="2"/>
              <a:buNone/>
            </a:pPr>
            <a:r>
              <a:rPr lang="en-US" smtClean="0"/>
              <a:t>	</a:t>
            </a:r>
          </a:p>
          <a:p>
            <a:pPr>
              <a:lnSpc>
                <a:spcPct val="90000"/>
              </a:lnSpc>
            </a:pPr>
            <a:r>
              <a:rPr lang="en-US" smtClean="0"/>
              <a:t>This is not the same as the system having a “personality”</a:t>
            </a:r>
          </a:p>
          <a:p>
            <a:pPr>
              <a:lnSpc>
                <a:spcPct val="90000"/>
              </a:lnSpc>
            </a:pPr>
            <a:r>
              <a:rPr lang="en-US" smtClean="0"/>
              <a:t>Experts disagree on the use of anthropomorphism</a:t>
            </a:r>
          </a:p>
          <a:p>
            <a:pPr>
              <a:lnSpc>
                <a:spcPct val="90000"/>
              </a:lnSpc>
            </a:pPr>
            <a:endParaRPr lang="en-US" smtClean="0"/>
          </a:p>
          <a:p>
            <a:pPr>
              <a:lnSpc>
                <a:spcPct val="90000"/>
              </a:lnSpc>
              <a:buFont typeface="Wingdings" pitchFamily="2" charset="2"/>
              <a:buNone/>
            </a:pPr>
            <a:r>
              <a:rPr lang="en-US" smtClean="0"/>
              <a:t>In my opinion:</a:t>
            </a:r>
          </a:p>
          <a:p>
            <a:pPr>
              <a:lnSpc>
                <a:spcPct val="90000"/>
              </a:lnSpc>
            </a:pPr>
            <a:r>
              <a:rPr lang="en-US" smtClean="0"/>
              <a:t>Avoid anthropomorphism</a:t>
            </a:r>
          </a:p>
          <a:p>
            <a:pPr>
              <a:lnSpc>
                <a:spcPct val="90000"/>
              </a:lnSpc>
            </a:pPr>
            <a:r>
              <a:rPr lang="en-US" smtClean="0"/>
              <a:t>The more “like” a person people believes the system to be more they want to communicate with it like it is a person, but it is not a person, it is a machine</a:t>
            </a:r>
          </a:p>
          <a:p>
            <a:pPr>
              <a:lnSpc>
                <a:spcPct val="90000"/>
              </a:lnSpc>
            </a:pPr>
            <a:r>
              <a:rPr lang="en-US" smtClean="0"/>
              <a:t>If you must personify, let the personality be a narrator or guide, not the machine</a:t>
            </a:r>
          </a:p>
          <a:p>
            <a:pPr>
              <a:lnSpc>
                <a:spcPct val="90000"/>
              </a:lnSpc>
            </a:pPr>
            <a:endParaRPr lang="en-US"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9636"/>
                                        </p:tgtEl>
                                        <p:attrNameLst>
                                          <p:attrName>style.visibility</p:attrName>
                                        </p:attrNameLst>
                                      </p:cBhvr>
                                      <p:to>
                                        <p:strVal val="visible"/>
                                      </p:to>
                                    </p:set>
                                    <p:animEffect transition="in" filter="fade">
                                      <p:cBhvr>
                                        <p:cTn id="7" dur="2000"/>
                                        <p:tgtEl>
                                          <p:spTgt spid="69636"/>
                                        </p:tgtEl>
                                      </p:cBhvr>
                                    </p:animEffect>
                                  </p:childTnLst>
                                </p:cTn>
                              </p:par>
                            </p:childTnLst>
                          </p:cTn>
                        </p:par>
                        <p:par>
                          <p:cTn id="8" fill="hold">
                            <p:stCondLst>
                              <p:cond delay="2000"/>
                            </p:stCondLst>
                            <p:childTnLst>
                              <p:par>
                                <p:cTn id="9" presetID="22" presetClass="entr" presetSubtype="8" fill="hold" grpId="0" nodeType="afterEffect">
                                  <p:stCondLst>
                                    <p:cond delay="0"/>
                                  </p:stCondLst>
                                  <p:childTnLst>
                                    <p:set>
                                      <p:cBhvr>
                                        <p:cTn id="10" dur="1" fill="hold">
                                          <p:stCondLst>
                                            <p:cond delay="0"/>
                                          </p:stCondLst>
                                        </p:cTn>
                                        <p:tgtEl>
                                          <p:spTgt spid="69637">
                                            <p:txEl>
                                              <p:pRg st="0" end="0"/>
                                            </p:txEl>
                                          </p:spTgt>
                                        </p:tgtEl>
                                        <p:attrNameLst>
                                          <p:attrName>style.visibility</p:attrName>
                                        </p:attrNameLst>
                                      </p:cBhvr>
                                      <p:to>
                                        <p:strVal val="visible"/>
                                      </p:to>
                                    </p:set>
                                    <p:animEffect transition="in" filter="wipe(left)">
                                      <p:cBhvr>
                                        <p:cTn id="11" dur="1000"/>
                                        <p:tgtEl>
                                          <p:spTgt spid="69637">
                                            <p:txEl>
                                              <p:pRg st="0" end="0"/>
                                            </p:txEl>
                                          </p:spTgt>
                                        </p:tgtEl>
                                      </p:cBhvr>
                                    </p:animEffect>
                                  </p:childTnLst>
                                </p:cTn>
                              </p:par>
                            </p:childTnLst>
                          </p:cTn>
                        </p:par>
                        <p:par>
                          <p:cTn id="12" fill="hold">
                            <p:stCondLst>
                              <p:cond delay="3000"/>
                            </p:stCondLst>
                            <p:childTnLst>
                              <p:par>
                                <p:cTn id="13" presetID="22" presetClass="entr" presetSubtype="8" fill="hold" grpId="0" nodeType="afterEffect">
                                  <p:stCondLst>
                                    <p:cond delay="0"/>
                                  </p:stCondLst>
                                  <p:childTnLst>
                                    <p:set>
                                      <p:cBhvr>
                                        <p:cTn id="14" dur="1" fill="hold">
                                          <p:stCondLst>
                                            <p:cond delay="0"/>
                                          </p:stCondLst>
                                        </p:cTn>
                                        <p:tgtEl>
                                          <p:spTgt spid="69637">
                                            <p:txEl>
                                              <p:pRg st="1" end="1"/>
                                            </p:txEl>
                                          </p:spTgt>
                                        </p:tgtEl>
                                        <p:attrNameLst>
                                          <p:attrName>style.visibility</p:attrName>
                                        </p:attrNameLst>
                                      </p:cBhvr>
                                      <p:to>
                                        <p:strVal val="visible"/>
                                      </p:to>
                                    </p:set>
                                    <p:animEffect transition="in" filter="wipe(left)">
                                      <p:cBhvr>
                                        <p:cTn id="15" dur="1000"/>
                                        <p:tgtEl>
                                          <p:spTgt spid="69637">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69637">
                                            <p:txEl>
                                              <p:pRg st="2" end="2"/>
                                            </p:txEl>
                                          </p:spTgt>
                                        </p:tgtEl>
                                        <p:attrNameLst>
                                          <p:attrName>style.visibility</p:attrName>
                                        </p:attrNameLst>
                                      </p:cBhvr>
                                      <p:to>
                                        <p:strVal val="visible"/>
                                      </p:to>
                                    </p:set>
                                    <p:animEffect transition="in" filter="wipe(left)">
                                      <p:cBhvr>
                                        <p:cTn id="20" dur="1000"/>
                                        <p:tgtEl>
                                          <p:spTgt spid="69637">
                                            <p:txEl>
                                              <p:pRg st="2" end="2"/>
                                            </p:txEl>
                                          </p:spTgt>
                                        </p:tgtEl>
                                      </p:cBhvr>
                                    </p:animEffect>
                                  </p:childTnLst>
                                </p:cTn>
                              </p:par>
                            </p:childTnLst>
                          </p:cTn>
                        </p:par>
                        <p:par>
                          <p:cTn id="21" fill="hold">
                            <p:stCondLst>
                              <p:cond delay="1000"/>
                            </p:stCondLst>
                            <p:childTnLst>
                              <p:par>
                                <p:cTn id="22" presetID="22" presetClass="entr" presetSubtype="8" fill="hold" grpId="0" nodeType="afterEffect">
                                  <p:stCondLst>
                                    <p:cond delay="0"/>
                                  </p:stCondLst>
                                  <p:childTnLst>
                                    <p:set>
                                      <p:cBhvr>
                                        <p:cTn id="23" dur="1" fill="hold">
                                          <p:stCondLst>
                                            <p:cond delay="0"/>
                                          </p:stCondLst>
                                        </p:cTn>
                                        <p:tgtEl>
                                          <p:spTgt spid="69637">
                                            <p:txEl>
                                              <p:pRg st="3" end="3"/>
                                            </p:txEl>
                                          </p:spTgt>
                                        </p:tgtEl>
                                        <p:attrNameLst>
                                          <p:attrName>style.visibility</p:attrName>
                                        </p:attrNameLst>
                                      </p:cBhvr>
                                      <p:to>
                                        <p:strVal val="visible"/>
                                      </p:to>
                                    </p:set>
                                    <p:animEffect transition="in" filter="wipe(left)">
                                      <p:cBhvr>
                                        <p:cTn id="24" dur="1000"/>
                                        <p:tgtEl>
                                          <p:spTgt spid="69637">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69637">
                                            <p:txEl>
                                              <p:pRg st="5" end="5"/>
                                            </p:txEl>
                                          </p:spTgt>
                                        </p:tgtEl>
                                        <p:attrNameLst>
                                          <p:attrName>style.visibility</p:attrName>
                                        </p:attrNameLst>
                                      </p:cBhvr>
                                      <p:to>
                                        <p:strVal val="visible"/>
                                      </p:to>
                                    </p:set>
                                    <p:animEffect transition="in" filter="wipe(left)">
                                      <p:cBhvr>
                                        <p:cTn id="29" dur="1000"/>
                                        <p:tgtEl>
                                          <p:spTgt spid="69637">
                                            <p:txEl>
                                              <p:pRg st="5" end="5"/>
                                            </p:txEl>
                                          </p:spTgt>
                                        </p:tgtEl>
                                      </p:cBhvr>
                                    </p:animEffect>
                                  </p:childTnLst>
                                </p:cTn>
                              </p:par>
                            </p:childTnLst>
                          </p:cTn>
                        </p:par>
                        <p:par>
                          <p:cTn id="30" fill="hold">
                            <p:stCondLst>
                              <p:cond delay="1000"/>
                            </p:stCondLst>
                            <p:childTnLst>
                              <p:par>
                                <p:cTn id="31" presetID="22" presetClass="entr" presetSubtype="8" fill="hold" grpId="0" nodeType="afterEffect">
                                  <p:stCondLst>
                                    <p:cond delay="0"/>
                                  </p:stCondLst>
                                  <p:childTnLst>
                                    <p:set>
                                      <p:cBhvr>
                                        <p:cTn id="32" dur="1" fill="hold">
                                          <p:stCondLst>
                                            <p:cond delay="0"/>
                                          </p:stCondLst>
                                        </p:cTn>
                                        <p:tgtEl>
                                          <p:spTgt spid="69637">
                                            <p:txEl>
                                              <p:pRg st="6" end="6"/>
                                            </p:txEl>
                                          </p:spTgt>
                                        </p:tgtEl>
                                        <p:attrNameLst>
                                          <p:attrName>style.visibility</p:attrName>
                                        </p:attrNameLst>
                                      </p:cBhvr>
                                      <p:to>
                                        <p:strVal val="visible"/>
                                      </p:to>
                                    </p:set>
                                    <p:animEffect transition="in" filter="wipe(left)">
                                      <p:cBhvr>
                                        <p:cTn id="33" dur="1000"/>
                                        <p:tgtEl>
                                          <p:spTgt spid="69637">
                                            <p:txEl>
                                              <p:pRg st="6" end="6"/>
                                            </p:txEl>
                                          </p:spTgt>
                                        </p:tgtEl>
                                      </p:cBhvr>
                                    </p:animEffect>
                                  </p:childTnLst>
                                </p:cTn>
                              </p:par>
                            </p:childTnLst>
                          </p:cTn>
                        </p:par>
                        <p:par>
                          <p:cTn id="34" fill="hold">
                            <p:stCondLst>
                              <p:cond delay="2000"/>
                            </p:stCondLst>
                            <p:childTnLst>
                              <p:par>
                                <p:cTn id="35" presetID="22" presetClass="entr" presetSubtype="8" fill="hold" grpId="0" nodeType="afterEffect">
                                  <p:stCondLst>
                                    <p:cond delay="0"/>
                                  </p:stCondLst>
                                  <p:childTnLst>
                                    <p:set>
                                      <p:cBhvr>
                                        <p:cTn id="36" dur="1" fill="hold">
                                          <p:stCondLst>
                                            <p:cond delay="0"/>
                                          </p:stCondLst>
                                        </p:cTn>
                                        <p:tgtEl>
                                          <p:spTgt spid="69637">
                                            <p:txEl>
                                              <p:pRg st="7" end="7"/>
                                            </p:txEl>
                                          </p:spTgt>
                                        </p:tgtEl>
                                        <p:attrNameLst>
                                          <p:attrName>style.visibility</p:attrName>
                                        </p:attrNameLst>
                                      </p:cBhvr>
                                      <p:to>
                                        <p:strVal val="visible"/>
                                      </p:to>
                                    </p:set>
                                    <p:animEffect transition="in" filter="wipe(left)">
                                      <p:cBhvr>
                                        <p:cTn id="37" dur="1000"/>
                                        <p:tgtEl>
                                          <p:spTgt spid="69637">
                                            <p:txEl>
                                              <p:pRg st="7" end="7"/>
                                            </p:txEl>
                                          </p:spTgt>
                                        </p:tgtEl>
                                      </p:cBhvr>
                                    </p:animEffect>
                                  </p:childTnLst>
                                </p:cTn>
                              </p:par>
                            </p:childTnLst>
                          </p:cTn>
                        </p:par>
                        <p:par>
                          <p:cTn id="38" fill="hold">
                            <p:stCondLst>
                              <p:cond delay="3000"/>
                            </p:stCondLst>
                            <p:childTnLst>
                              <p:par>
                                <p:cTn id="39" presetID="22" presetClass="entr" presetSubtype="8" fill="hold" grpId="0" nodeType="afterEffect">
                                  <p:stCondLst>
                                    <p:cond delay="0"/>
                                  </p:stCondLst>
                                  <p:childTnLst>
                                    <p:set>
                                      <p:cBhvr>
                                        <p:cTn id="40" dur="1" fill="hold">
                                          <p:stCondLst>
                                            <p:cond delay="0"/>
                                          </p:stCondLst>
                                        </p:cTn>
                                        <p:tgtEl>
                                          <p:spTgt spid="69637">
                                            <p:txEl>
                                              <p:pRg st="8" end="8"/>
                                            </p:txEl>
                                          </p:spTgt>
                                        </p:tgtEl>
                                        <p:attrNameLst>
                                          <p:attrName>style.visibility</p:attrName>
                                        </p:attrNameLst>
                                      </p:cBhvr>
                                      <p:to>
                                        <p:strVal val="visible"/>
                                      </p:to>
                                    </p:set>
                                    <p:animEffect transition="in" filter="wipe(left)">
                                      <p:cBhvr>
                                        <p:cTn id="41" dur="1000"/>
                                        <p:tgtEl>
                                          <p:spTgt spid="6963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6" grpId="0"/>
      <p:bldP spid="69637"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4" name="Rectangle 4"/>
          <p:cNvSpPr>
            <a:spLocks noGrp="1" noChangeArrowheads="1"/>
          </p:cNvSpPr>
          <p:nvPr>
            <p:ph type="title"/>
          </p:nvPr>
        </p:nvSpPr>
        <p:spPr/>
        <p:txBody>
          <a:bodyPr/>
          <a:lstStyle/>
          <a:p>
            <a:r>
              <a:rPr lang="en-US" smtClean="0"/>
              <a:t>Compression</a:t>
            </a:r>
          </a:p>
        </p:txBody>
      </p:sp>
      <p:sp>
        <p:nvSpPr>
          <p:cNvPr id="71685" name="Rectangle 5"/>
          <p:cNvSpPr>
            <a:spLocks noGrp="1" noChangeArrowheads="1"/>
          </p:cNvSpPr>
          <p:nvPr>
            <p:ph type="body" idx="1"/>
          </p:nvPr>
        </p:nvSpPr>
        <p:spPr/>
        <p:txBody>
          <a:bodyPr>
            <a:normAutofit lnSpcReduction="10000"/>
          </a:bodyPr>
          <a:lstStyle/>
          <a:p>
            <a:pPr>
              <a:lnSpc>
                <a:spcPct val="90000"/>
              </a:lnSpc>
              <a:buFont typeface="Wingdings" pitchFamily="2" charset="2"/>
              <a:buNone/>
            </a:pPr>
            <a:r>
              <a:rPr lang="en-US" dirty="0" smtClean="0"/>
              <a:t>The speed or tempo at which recordings are played</a:t>
            </a:r>
          </a:p>
          <a:p>
            <a:pPr lvl="1">
              <a:lnSpc>
                <a:spcPct val="90000"/>
              </a:lnSpc>
            </a:pPr>
            <a:r>
              <a:rPr lang="en-US" dirty="0" smtClean="0"/>
              <a:t>Should be between 135 words/min and 170 words/min</a:t>
            </a:r>
          </a:p>
          <a:p>
            <a:pPr lvl="1">
              <a:lnSpc>
                <a:spcPct val="90000"/>
              </a:lnSpc>
            </a:pPr>
            <a:r>
              <a:rPr lang="en-US" dirty="0" smtClean="0"/>
              <a:t>Software can be used to compress (or speed-up) playback while maintaining the pitch of the voice</a:t>
            </a:r>
          </a:p>
          <a:p>
            <a:pPr lvl="1">
              <a:lnSpc>
                <a:spcPct val="90000"/>
              </a:lnSpc>
            </a:pPr>
            <a:r>
              <a:rPr lang="en-US" dirty="0" smtClean="0"/>
              <a:t>Faster may seem better, but it can cause error due to retention issues and response mistakes…especially in older adults (</a:t>
            </a:r>
            <a:r>
              <a:rPr lang="en-US" dirty="0" err="1" smtClean="0"/>
              <a:t>Sharit</a:t>
            </a:r>
            <a:r>
              <a:rPr lang="en-US" dirty="0" smtClean="0"/>
              <a:t>, 2003)</a:t>
            </a:r>
          </a:p>
          <a:p>
            <a:pPr>
              <a:lnSpc>
                <a:spcPct val="90000"/>
              </a:lnSpc>
            </a:pPr>
            <a:r>
              <a:rPr lang="en-US" dirty="0" smtClean="0"/>
              <a:t>Faster tempo can cause Perceived Enunciation Errors </a:t>
            </a:r>
            <a:r>
              <a:rPr lang="en-US" dirty="0" smtClean="0"/>
              <a:t>or </a:t>
            </a:r>
            <a:r>
              <a:rPr lang="en-US" dirty="0" err="1" smtClean="0"/>
              <a:t>Mondegreen</a:t>
            </a:r>
            <a:r>
              <a:rPr lang="en-US" dirty="0" err="1" smtClean="0"/>
              <a:t>s</a:t>
            </a:r>
            <a:endParaRPr lang="en-US" dirty="0" smtClean="0"/>
          </a:p>
          <a:p>
            <a:pPr lvl="1">
              <a:lnSpc>
                <a:spcPct val="90000"/>
              </a:lnSpc>
            </a:pPr>
            <a:r>
              <a:rPr lang="en-US" i="1" dirty="0" smtClean="0"/>
              <a:t>There’s a bathroom on the right</a:t>
            </a:r>
          </a:p>
          <a:p>
            <a:pPr lvl="2">
              <a:lnSpc>
                <a:spcPct val="90000"/>
              </a:lnSpc>
            </a:pPr>
            <a:r>
              <a:rPr lang="en-US" i="1" dirty="0" smtClean="0"/>
              <a:t>There’s a bad moon on the rise</a:t>
            </a:r>
          </a:p>
          <a:p>
            <a:pPr lvl="1">
              <a:lnSpc>
                <a:spcPct val="90000"/>
              </a:lnSpc>
            </a:pPr>
            <a:r>
              <a:rPr lang="en-US" i="1" dirty="0" err="1" smtClean="0"/>
              <a:t>Mairzy</a:t>
            </a:r>
            <a:r>
              <a:rPr lang="en-US" i="1" dirty="0" smtClean="0"/>
              <a:t> </a:t>
            </a:r>
            <a:r>
              <a:rPr lang="en-US" i="1" dirty="0" err="1" smtClean="0"/>
              <a:t>doats</a:t>
            </a:r>
            <a:r>
              <a:rPr lang="en-US" i="1" dirty="0" smtClean="0"/>
              <a:t> and dozy </a:t>
            </a:r>
            <a:r>
              <a:rPr lang="en-US" i="1" dirty="0" err="1" smtClean="0"/>
              <a:t>doats</a:t>
            </a:r>
            <a:r>
              <a:rPr lang="en-US" i="1" dirty="0" smtClean="0"/>
              <a:t> and </a:t>
            </a:r>
            <a:r>
              <a:rPr lang="en-US" i="1" dirty="0" err="1" smtClean="0"/>
              <a:t>liddle</a:t>
            </a:r>
            <a:r>
              <a:rPr lang="en-US" i="1" dirty="0" smtClean="0"/>
              <a:t> </a:t>
            </a:r>
            <a:r>
              <a:rPr lang="en-US" i="1" dirty="0" err="1" smtClean="0"/>
              <a:t>lamzy</a:t>
            </a:r>
            <a:r>
              <a:rPr lang="en-US" i="1" dirty="0" smtClean="0"/>
              <a:t> </a:t>
            </a:r>
            <a:r>
              <a:rPr lang="en-US" i="1" dirty="0" err="1" smtClean="0"/>
              <a:t>divey</a:t>
            </a:r>
            <a:r>
              <a:rPr lang="en-US" i="1" dirty="0" smtClean="0"/>
              <a:t> </a:t>
            </a:r>
          </a:p>
          <a:p>
            <a:pPr lvl="2">
              <a:lnSpc>
                <a:spcPct val="90000"/>
              </a:lnSpc>
            </a:pPr>
            <a:r>
              <a:rPr lang="en-US" i="1" dirty="0" smtClean="0"/>
              <a:t>Mares eat oats and does eat oats and little lambs eat </a:t>
            </a:r>
            <a:r>
              <a:rPr lang="en-US" i="1" dirty="0" smtClean="0"/>
              <a:t>ivy</a:t>
            </a:r>
            <a:endParaRPr lang="en-US" dirty="0" smtClean="0"/>
          </a:p>
          <a:p>
            <a:pPr lvl="1">
              <a:lnSpc>
                <a:spcPct val="90000"/>
              </a:lnSpc>
            </a:pPr>
            <a:r>
              <a:rPr lang="en-US" dirty="0" smtClean="0"/>
              <a:t>For information and directions, press 5…</a:t>
            </a:r>
          </a:p>
          <a:p>
            <a:pPr lvl="2">
              <a:lnSpc>
                <a:spcPct val="90000"/>
              </a:lnSpc>
            </a:pPr>
            <a:r>
              <a:rPr lang="en-US" dirty="0" smtClean="0"/>
              <a:t>???</a:t>
            </a:r>
          </a:p>
          <a:p>
            <a:pPr lvl="1">
              <a:lnSpc>
                <a:spcPct val="90000"/>
              </a:lnSpc>
            </a:pPr>
            <a:endParaRPr lang="en-US" dirty="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1684"/>
                                        </p:tgtEl>
                                        <p:attrNameLst>
                                          <p:attrName>style.visibility</p:attrName>
                                        </p:attrNameLst>
                                      </p:cBhvr>
                                      <p:to>
                                        <p:strVal val="visible"/>
                                      </p:to>
                                    </p:set>
                                    <p:animEffect transition="in" filter="fade">
                                      <p:cBhvr>
                                        <p:cTn id="7" dur="2000"/>
                                        <p:tgtEl>
                                          <p:spTgt spid="71684"/>
                                        </p:tgtEl>
                                      </p:cBhvr>
                                    </p:animEffect>
                                  </p:childTnLst>
                                </p:cTn>
                              </p:par>
                            </p:childTnLst>
                          </p:cTn>
                        </p:par>
                        <p:par>
                          <p:cTn id="8" fill="hold">
                            <p:stCondLst>
                              <p:cond delay="2000"/>
                            </p:stCondLst>
                            <p:childTnLst>
                              <p:par>
                                <p:cTn id="9" presetID="22" presetClass="entr" presetSubtype="8" fill="hold" grpId="0" nodeType="afterEffect">
                                  <p:stCondLst>
                                    <p:cond delay="0"/>
                                  </p:stCondLst>
                                  <p:childTnLst>
                                    <p:set>
                                      <p:cBhvr>
                                        <p:cTn id="10" dur="1" fill="hold">
                                          <p:stCondLst>
                                            <p:cond delay="0"/>
                                          </p:stCondLst>
                                        </p:cTn>
                                        <p:tgtEl>
                                          <p:spTgt spid="71685">
                                            <p:txEl>
                                              <p:pRg st="0" end="0"/>
                                            </p:txEl>
                                          </p:spTgt>
                                        </p:tgtEl>
                                        <p:attrNameLst>
                                          <p:attrName>style.visibility</p:attrName>
                                        </p:attrNameLst>
                                      </p:cBhvr>
                                      <p:to>
                                        <p:strVal val="visible"/>
                                      </p:to>
                                    </p:set>
                                    <p:animEffect transition="in" filter="wipe(left)">
                                      <p:cBhvr>
                                        <p:cTn id="11" dur="1000"/>
                                        <p:tgtEl>
                                          <p:spTgt spid="71685">
                                            <p:txEl>
                                              <p:pRg st="0" end="0"/>
                                            </p:txEl>
                                          </p:spTgt>
                                        </p:tgtEl>
                                      </p:cBhvr>
                                    </p:animEffect>
                                  </p:childTnLst>
                                </p:cTn>
                              </p:par>
                            </p:childTnLst>
                          </p:cTn>
                        </p:par>
                        <p:par>
                          <p:cTn id="12" fill="hold">
                            <p:stCondLst>
                              <p:cond delay="3000"/>
                            </p:stCondLst>
                            <p:childTnLst>
                              <p:par>
                                <p:cTn id="13" presetID="22" presetClass="entr" presetSubtype="8" fill="hold" grpId="0" nodeType="afterEffect">
                                  <p:stCondLst>
                                    <p:cond delay="0"/>
                                  </p:stCondLst>
                                  <p:childTnLst>
                                    <p:set>
                                      <p:cBhvr>
                                        <p:cTn id="14" dur="1" fill="hold">
                                          <p:stCondLst>
                                            <p:cond delay="0"/>
                                          </p:stCondLst>
                                        </p:cTn>
                                        <p:tgtEl>
                                          <p:spTgt spid="71685">
                                            <p:txEl>
                                              <p:pRg st="1" end="1"/>
                                            </p:txEl>
                                          </p:spTgt>
                                        </p:tgtEl>
                                        <p:attrNameLst>
                                          <p:attrName>style.visibility</p:attrName>
                                        </p:attrNameLst>
                                      </p:cBhvr>
                                      <p:to>
                                        <p:strVal val="visible"/>
                                      </p:to>
                                    </p:set>
                                    <p:animEffect transition="in" filter="wipe(left)">
                                      <p:cBhvr>
                                        <p:cTn id="15" dur="1000"/>
                                        <p:tgtEl>
                                          <p:spTgt spid="71685">
                                            <p:txEl>
                                              <p:pRg st="1" end="1"/>
                                            </p:txEl>
                                          </p:spTgt>
                                        </p:tgtEl>
                                      </p:cBhvr>
                                    </p:animEffect>
                                  </p:childTnLst>
                                </p:cTn>
                              </p:par>
                            </p:childTnLst>
                          </p:cTn>
                        </p:par>
                        <p:par>
                          <p:cTn id="16" fill="hold">
                            <p:stCondLst>
                              <p:cond delay="4000"/>
                            </p:stCondLst>
                            <p:childTnLst>
                              <p:par>
                                <p:cTn id="17" presetID="22" presetClass="entr" presetSubtype="8" fill="hold" grpId="0" nodeType="afterEffect">
                                  <p:stCondLst>
                                    <p:cond delay="0"/>
                                  </p:stCondLst>
                                  <p:childTnLst>
                                    <p:set>
                                      <p:cBhvr>
                                        <p:cTn id="18" dur="1" fill="hold">
                                          <p:stCondLst>
                                            <p:cond delay="0"/>
                                          </p:stCondLst>
                                        </p:cTn>
                                        <p:tgtEl>
                                          <p:spTgt spid="71685">
                                            <p:txEl>
                                              <p:pRg st="2" end="2"/>
                                            </p:txEl>
                                          </p:spTgt>
                                        </p:tgtEl>
                                        <p:attrNameLst>
                                          <p:attrName>style.visibility</p:attrName>
                                        </p:attrNameLst>
                                      </p:cBhvr>
                                      <p:to>
                                        <p:strVal val="visible"/>
                                      </p:to>
                                    </p:set>
                                    <p:animEffect transition="in" filter="wipe(left)">
                                      <p:cBhvr>
                                        <p:cTn id="19" dur="1000"/>
                                        <p:tgtEl>
                                          <p:spTgt spid="71685">
                                            <p:txEl>
                                              <p:pRg st="2" end="2"/>
                                            </p:txEl>
                                          </p:spTgt>
                                        </p:tgtEl>
                                      </p:cBhvr>
                                    </p:animEffect>
                                  </p:childTnLst>
                                </p:cTn>
                              </p:par>
                            </p:childTnLst>
                          </p:cTn>
                        </p:par>
                        <p:par>
                          <p:cTn id="20" fill="hold">
                            <p:stCondLst>
                              <p:cond delay="5000"/>
                            </p:stCondLst>
                            <p:childTnLst>
                              <p:par>
                                <p:cTn id="21" presetID="22" presetClass="entr" presetSubtype="8" fill="hold" grpId="0" nodeType="afterEffect">
                                  <p:stCondLst>
                                    <p:cond delay="0"/>
                                  </p:stCondLst>
                                  <p:childTnLst>
                                    <p:set>
                                      <p:cBhvr>
                                        <p:cTn id="22" dur="1" fill="hold">
                                          <p:stCondLst>
                                            <p:cond delay="0"/>
                                          </p:stCondLst>
                                        </p:cTn>
                                        <p:tgtEl>
                                          <p:spTgt spid="71685">
                                            <p:txEl>
                                              <p:pRg st="3" end="3"/>
                                            </p:txEl>
                                          </p:spTgt>
                                        </p:tgtEl>
                                        <p:attrNameLst>
                                          <p:attrName>style.visibility</p:attrName>
                                        </p:attrNameLst>
                                      </p:cBhvr>
                                      <p:to>
                                        <p:strVal val="visible"/>
                                      </p:to>
                                    </p:set>
                                    <p:animEffect transition="in" filter="wipe(left)">
                                      <p:cBhvr>
                                        <p:cTn id="23" dur="1000"/>
                                        <p:tgtEl>
                                          <p:spTgt spid="71685">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71685">
                                            <p:txEl>
                                              <p:pRg st="4" end="4"/>
                                            </p:txEl>
                                          </p:spTgt>
                                        </p:tgtEl>
                                        <p:attrNameLst>
                                          <p:attrName>style.visibility</p:attrName>
                                        </p:attrNameLst>
                                      </p:cBhvr>
                                      <p:to>
                                        <p:strVal val="visible"/>
                                      </p:to>
                                    </p:set>
                                    <p:animEffect transition="in" filter="wipe(left)">
                                      <p:cBhvr>
                                        <p:cTn id="28" dur="1000"/>
                                        <p:tgtEl>
                                          <p:spTgt spid="71685">
                                            <p:txEl>
                                              <p:pRg st="4" end="4"/>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71685">
                                            <p:txEl>
                                              <p:pRg st="5" end="5"/>
                                            </p:txEl>
                                          </p:spTgt>
                                        </p:tgtEl>
                                        <p:attrNameLst>
                                          <p:attrName>style.visibility</p:attrName>
                                        </p:attrNameLst>
                                      </p:cBhvr>
                                      <p:to>
                                        <p:strVal val="visible"/>
                                      </p:to>
                                    </p:set>
                                    <p:animEffect transition="in" filter="wipe(left)">
                                      <p:cBhvr>
                                        <p:cTn id="31" dur="1000"/>
                                        <p:tgtEl>
                                          <p:spTgt spid="71685">
                                            <p:txEl>
                                              <p:pRg st="5" end="5"/>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71685">
                                            <p:txEl>
                                              <p:pRg st="6" end="6"/>
                                            </p:txEl>
                                          </p:spTgt>
                                        </p:tgtEl>
                                        <p:attrNameLst>
                                          <p:attrName>style.visibility</p:attrName>
                                        </p:attrNameLst>
                                      </p:cBhvr>
                                      <p:to>
                                        <p:strVal val="visible"/>
                                      </p:to>
                                    </p:set>
                                    <p:animEffect transition="in" filter="wipe(left)">
                                      <p:cBhvr>
                                        <p:cTn id="34" dur="1000"/>
                                        <p:tgtEl>
                                          <p:spTgt spid="71685">
                                            <p:txEl>
                                              <p:pRg st="6" end="6"/>
                                            </p:txEl>
                                          </p:spTgt>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71685">
                                            <p:txEl>
                                              <p:pRg st="7" end="7"/>
                                            </p:txEl>
                                          </p:spTgt>
                                        </p:tgtEl>
                                        <p:attrNameLst>
                                          <p:attrName>style.visibility</p:attrName>
                                        </p:attrNameLst>
                                      </p:cBhvr>
                                      <p:to>
                                        <p:strVal val="visible"/>
                                      </p:to>
                                    </p:set>
                                    <p:animEffect transition="in" filter="wipe(left)">
                                      <p:cBhvr>
                                        <p:cTn id="37" dur="1000"/>
                                        <p:tgtEl>
                                          <p:spTgt spid="71685">
                                            <p:txEl>
                                              <p:pRg st="7" end="7"/>
                                            </p:txEl>
                                          </p:spTgt>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71685">
                                            <p:txEl>
                                              <p:pRg st="8" end="8"/>
                                            </p:txEl>
                                          </p:spTgt>
                                        </p:tgtEl>
                                        <p:attrNameLst>
                                          <p:attrName>style.visibility</p:attrName>
                                        </p:attrNameLst>
                                      </p:cBhvr>
                                      <p:to>
                                        <p:strVal val="visible"/>
                                      </p:to>
                                    </p:set>
                                    <p:animEffect transition="in" filter="wipe(left)">
                                      <p:cBhvr>
                                        <p:cTn id="40" dur="1000"/>
                                        <p:tgtEl>
                                          <p:spTgt spid="71685">
                                            <p:txEl>
                                              <p:pRg st="8" end="8"/>
                                            </p:txEl>
                                          </p:spTgt>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71685">
                                            <p:txEl>
                                              <p:pRg st="9" end="9"/>
                                            </p:txEl>
                                          </p:spTgt>
                                        </p:tgtEl>
                                        <p:attrNameLst>
                                          <p:attrName>style.visibility</p:attrName>
                                        </p:attrNameLst>
                                      </p:cBhvr>
                                      <p:to>
                                        <p:strVal val="visible"/>
                                      </p:to>
                                    </p:set>
                                    <p:animEffect transition="in" filter="wipe(left)">
                                      <p:cBhvr>
                                        <p:cTn id="43" dur="1000"/>
                                        <p:tgtEl>
                                          <p:spTgt spid="71685">
                                            <p:txEl>
                                              <p:pRg st="9" end="9"/>
                                            </p:txEl>
                                          </p:spTgt>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71685">
                                            <p:txEl>
                                              <p:pRg st="10" end="10"/>
                                            </p:txEl>
                                          </p:spTgt>
                                        </p:tgtEl>
                                        <p:attrNameLst>
                                          <p:attrName>style.visibility</p:attrName>
                                        </p:attrNameLst>
                                      </p:cBhvr>
                                      <p:to>
                                        <p:strVal val="visible"/>
                                      </p:to>
                                    </p:set>
                                    <p:animEffect transition="in" filter="wipe(left)">
                                      <p:cBhvr>
                                        <p:cTn id="46" dur="1000"/>
                                        <p:tgtEl>
                                          <p:spTgt spid="7168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4" grpId="0"/>
      <p:bldP spid="71685"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p:txBody>
          <a:bodyPr/>
          <a:lstStyle/>
          <a:p>
            <a:r>
              <a:rPr lang="en-US" smtClean="0"/>
              <a:t>Short Prompts vs Long Prompts</a:t>
            </a:r>
          </a:p>
        </p:txBody>
      </p:sp>
      <p:sp>
        <p:nvSpPr>
          <p:cNvPr id="73733" name="Rectangle 5"/>
          <p:cNvSpPr>
            <a:spLocks noGrp="1" noChangeArrowheads="1"/>
          </p:cNvSpPr>
          <p:nvPr>
            <p:ph type="body" idx="1"/>
          </p:nvPr>
        </p:nvSpPr>
        <p:spPr/>
        <p:txBody>
          <a:bodyPr/>
          <a:lstStyle/>
          <a:p>
            <a:pPr>
              <a:buFont typeface="Wingdings" pitchFamily="2" charset="2"/>
              <a:buNone/>
            </a:pPr>
            <a:r>
              <a:rPr lang="en-US" dirty="0" smtClean="0"/>
              <a:t>With dial-through, dial-ahead and/or barge in, why is this relevant.</a:t>
            </a:r>
          </a:p>
          <a:p>
            <a:pPr lvl="1"/>
            <a:r>
              <a:rPr lang="en-US" dirty="0" smtClean="0"/>
              <a:t>Prevents repeating irrelevant prompts during error correction</a:t>
            </a:r>
            <a:r>
              <a:rPr lang="en-US" dirty="0" smtClean="0"/>
              <a:t>.</a:t>
            </a:r>
          </a:p>
          <a:p>
            <a:pPr lvl="2"/>
            <a:r>
              <a:rPr lang="en-US" dirty="0" smtClean="0"/>
              <a:t>“Thank you for calling XYZ, please enter your PIN”</a:t>
            </a:r>
          </a:p>
          <a:p>
            <a:pPr lvl="2"/>
            <a:r>
              <a:rPr lang="en-US" dirty="0" smtClean="0"/>
              <a:t>“That was not a correct entry”</a:t>
            </a:r>
          </a:p>
          <a:p>
            <a:pPr lvl="2"/>
            <a:r>
              <a:rPr lang="en-US" dirty="0" smtClean="0"/>
              <a:t>“Thank you for calling XYZ, please enter your PIN”</a:t>
            </a:r>
            <a:endParaRPr lang="en-US" dirty="0" smtClean="0"/>
          </a:p>
          <a:p>
            <a:pPr lvl="1"/>
            <a:r>
              <a:rPr lang="en-US" dirty="0" smtClean="0"/>
              <a:t>Prompts can be used for “grunt detection” even when ASR is failing.</a:t>
            </a: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8"/>
          <p:cNvSpPr>
            <a:spLocks noChangeArrowheads="1"/>
          </p:cNvSpPr>
          <p:nvPr/>
        </p:nvSpPr>
        <p:spPr bwMode="auto">
          <a:xfrm>
            <a:off x="0" y="0"/>
            <a:ext cx="9144000" cy="1093788"/>
          </a:xfrm>
          <a:prstGeom prst="rect">
            <a:avLst/>
          </a:prstGeom>
          <a:solidFill>
            <a:schemeClr val="bg1"/>
          </a:solidFill>
          <a:ln w="9525">
            <a:noFill/>
            <a:miter lim="800000"/>
            <a:headEnd/>
            <a:tailEnd/>
          </a:ln>
        </p:spPr>
        <p:txBody>
          <a:bodyPr wrap="none" anchor="ctr"/>
          <a:lstStyle/>
          <a:p>
            <a:endParaRPr lang="en-US" sz="2400" b="0"/>
          </a:p>
        </p:txBody>
      </p:sp>
      <p:sp>
        <p:nvSpPr>
          <p:cNvPr id="19459" name="Rectangle 16"/>
          <p:cNvSpPr>
            <a:spLocks noChangeArrowheads="1"/>
          </p:cNvSpPr>
          <p:nvPr/>
        </p:nvSpPr>
        <p:spPr bwMode="auto">
          <a:xfrm>
            <a:off x="381000" y="800100"/>
            <a:ext cx="8763000" cy="76200"/>
          </a:xfrm>
          <a:prstGeom prst="rect">
            <a:avLst/>
          </a:prstGeom>
          <a:solidFill>
            <a:srgbClr val="0E309B"/>
          </a:solidFill>
          <a:ln w="9525">
            <a:noFill/>
            <a:miter lim="800000"/>
            <a:headEnd/>
            <a:tailEnd/>
          </a:ln>
        </p:spPr>
        <p:txBody>
          <a:bodyPr wrap="none" anchor="ctr"/>
          <a:lstStyle/>
          <a:p>
            <a:endParaRPr lang="en-US" sz="2400" b="0"/>
          </a:p>
        </p:txBody>
      </p:sp>
      <p:sp>
        <p:nvSpPr>
          <p:cNvPr id="19460" name="Line 17"/>
          <p:cNvSpPr>
            <a:spLocks noChangeShapeType="1"/>
          </p:cNvSpPr>
          <p:nvPr/>
        </p:nvSpPr>
        <p:spPr bwMode="auto">
          <a:xfrm flipH="1">
            <a:off x="381000" y="933450"/>
            <a:ext cx="8763000" cy="0"/>
          </a:xfrm>
          <a:prstGeom prst="line">
            <a:avLst/>
          </a:prstGeom>
          <a:noFill/>
          <a:ln w="19050">
            <a:solidFill>
              <a:srgbClr val="ABB400"/>
            </a:solidFill>
            <a:round/>
            <a:headEnd/>
            <a:tailEnd/>
          </a:ln>
        </p:spPr>
        <p:txBody>
          <a:bodyPr/>
          <a:lstStyle/>
          <a:p>
            <a:endParaRPr lang="en-US"/>
          </a:p>
        </p:txBody>
      </p:sp>
      <p:sp>
        <p:nvSpPr>
          <p:cNvPr id="19461" name="Text Box 4"/>
          <p:cNvSpPr txBox="1">
            <a:spLocks noChangeArrowheads="1"/>
          </p:cNvSpPr>
          <p:nvPr/>
        </p:nvSpPr>
        <p:spPr bwMode="auto">
          <a:xfrm>
            <a:off x="800100" y="2244725"/>
            <a:ext cx="8343900" cy="549275"/>
          </a:xfrm>
          <a:prstGeom prst="rect">
            <a:avLst/>
          </a:prstGeom>
          <a:noFill/>
          <a:ln w="9525">
            <a:noFill/>
            <a:miter lim="800000"/>
            <a:headEnd/>
            <a:tailEnd/>
          </a:ln>
        </p:spPr>
        <p:txBody>
          <a:bodyPr>
            <a:spAutoFit/>
          </a:bodyPr>
          <a:lstStyle/>
          <a:p>
            <a:pPr algn="ctr">
              <a:spcBef>
                <a:spcPct val="50000"/>
              </a:spcBef>
            </a:pPr>
            <a:r>
              <a:rPr lang="en-US" sz="3000"/>
              <a:t>Lists, Menus and User Input</a:t>
            </a:r>
          </a:p>
        </p:txBody>
      </p:sp>
      <p:pic>
        <p:nvPicPr>
          <p:cNvPr id="19463" name="Picture 22" descr="Picture 2"/>
          <p:cNvPicPr>
            <a:picLocks noChangeAspect="1" noChangeArrowheads="1"/>
          </p:cNvPicPr>
          <p:nvPr/>
        </p:nvPicPr>
        <p:blipFill>
          <a:blip r:embed="rId3"/>
          <a:srcRect/>
          <a:stretch>
            <a:fillRect/>
          </a:stretch>
        </p:blipFill>
        <p:spPr bwMode="auto">
          <a:xfrm>
            <a:off x="0" y="-101600"/>
            <a:ext cx="1165225" cy="6073775"/>
          </a:xfrm>
          <a:prstGeom prst="rect">
            <a:avLst/>
          </a:prstGeom>
          <a:noFill/>
          <a:ln w="9525">
            <a:noFill/>
            <a:miter lim="800000"/>
            <a:headEnd/>
            <a:tailEnd/>
          </a:ln>
        </p:spPr>
      </p:pic>
      <p:sp>
        <p:nvSpPr>
          <p:cNvPr id="19464" name="Rectangle 8"/>
          <p:cNvSpPr>
            <a:spLocks noGrp="1" noChangeArrowheads="1"/>
          </p:cNvSpPr>
          <p:nvPr>
            <p:ph type="title" idx="4294967295"/>
          </p:nvPr>
        </p:nvSpPr>
        <p:spPr/>
        <p:txBody>
          <a:bodyPr/>
          <a:lstStyle/>
          <a:p>
            <a:pPr algn="r">
              <a:spcBef>
                <a:spcPct val="50000"/>
              </a:spcBef>
            </a:pPr>
            <a:r>
              <a:rPr lang="en-US" smtClean="0">
                <a:solidFill>
                  <a:schemeClr val="bg1"/>
                </a:solidFill>
              </a:rPr>
              <a:t>Lists and Menus</a:t>
            </a: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smtClean="0"/>
              <a:t>Hierarchy vs Skip and Scan</a:t>
            </a:r>
          </a:p>
        </p:txBody>
      </p:sp>
      <p:sp>
        <p:nvSpPr>
          <p:cNvPr id="77828" name="Rectangle 4"/>
          <p:cNvSpPr>
            <a:spLocks noGrp="1" noChangeArrowheads="1"/>
          </p:cNvSpPr>
          <p:nvPr>
            <p:ph type="body" sz="half" idx="1"/>
          </p:nvPr>
        </p:nvSpPr>
        <p:spPr/>
        <p:txBody>
          <a:bodyPr/>
          <a:lstStyle/>
          <a:p>
            <a:pPr>
              <a:buFont typeface="Wingdings" pitchFamily="2" charset="2"/>
              <a:buNone/>
            </a:pPr>
            <a:r>
              <a:rPr lang="en-US" sz="2000" dirty="0" smtClean="0"/>
              <a:t>Hierarchy</a:t>
            </a:r>
          </a:p>
          <a:p>
            <a:pPr lvl="1"/>
            <a:r>
              <a:rPr lang="en-US" sz="2000" dirty="0" smtClean="0"/>
              <a:t>For Sales, press 1…For Support, press 2.</a:t>
            </a:r>
          </a:p>
          <a:p>
            <a:pPr lvl="1"/>
            <a:r>
              <a:rPr lang="en-US" sz="2000" dirty="0" smtClean="0"/>
              <a:t>There are four matches…For Jan Smith, press 1…For John Smith, press 2…For Ken Smith press 3.</a:t>
            </a:r>
          </a:p>
          <a:p>
            <a:pPr lvl="1"/>
            <a:r>
              <a:rPr lang="en-US" sz="2000" dirty="0" smtClean="0"/>
              <a:t>“Lakeview Terrace”, press 9…”Burn after Reading” ,press 10…”Igor”, press 11.</a:t>
            </a:r>
          </a:p>
        </p:txBody>
      </p:sp>
      <p:sp>
        <p:nvSpPr>
          <p:cNvPr id="77829" name="Rectangle 5"/>
          <p:cNvSpPr>
            <a:spLocks noGrp="1" noChangeArrowheads="1"/>
          </p:cNvSpPr>
          <p:nvPr>
            <p:ph type="body" sz="half" idx="2"/>
          </p:nvPr>
        </p:nvSpPr>
        <p:spPr/>
        <p:txBody>
          <a:bodyPr/>
          <a:lstStyle/>
          <a:p>
            <a:pPr>
              <a:buFont typeface="Wingdings" pitchFamily="2" charset="2"/>
              <a:buNone/>
            </a:pPr>
            <a:r>
              <a:rPr lang="en-US" sz="2000" dirty="0" smtClean="0"/>
              <a:t>Skip and Scan</a:t>
            </a:r>
          </a:p>
          <a:p>
            <a:pPr lvl="1"/>
            <a:r>
              <a:rPr lang="en-US" sz="2000" dirty="0" smtClean="0"/>
              <a:t>Sales.  To select this option, press 1.  For the next option, press 9.  For the previous option, press 7.</a:t>
            </a:r>
          </a:p>
          <a:p>
            <a:pPr lvl="1"/>
            <a:r>
              <a:rPr lang="en-US" sz="2000" dirty="0" smtClean="0"/>
              <a:t>Jan Smith. To select this option, press 1.  For the next option, press 9.  For the previous option, press 7.</a:t>
            </a:r>
          </a:p>
          <a:p>
            <a:pPr lvl="1"/>
            <a:r>
              <a:rPr lang="en-US" sz="2000" dirty="0" smtClean="0"/>
              <a:t>“Lakeview Terrace” To select this option, press 1.  For the next option, press 9.  For the previous option, press 7.</a:t>
            </a:r>
          </a:p>
        </p:txBody>
      </p:sp>
      <p:sp>
        <p:nvSpPr>
          <p:cNvPr id="77830" name="Rectangle 6"/>
          <p:cNvSpPr>
            <a:spLocks noChangeArrowheads="1"/>
          </p:cNvSpPr>
          <p:nvPr/>
        </p:nvSpPr>
        <p:spPr bwMode="auto">
          <a:xfrm>
            <a:off x="898525" y="1112838"/>
            <a:ext cx="300038" cy="396875"/>
          </a:xfrm>
          <a:prstGeom prst="rect">
            <a:avLst/>
          </a:prstGeom>
          <a:noFill/>
          <a:ln w="9525">
            <a:noFill/>
            <a:miter lim="800000"/>
            <a:headEnd/>
            <a:tailEnd/>
          </a:ln>
          <a:effectLst/>
        </p:spPr>
        <p:txBody>
          <a:bodyPr wrap="none">
            <a:spAutoFit/>
          </a:bodyPr>
          <a:lstStyle/>
          <a:p>
            <a:pPr>
              <a:spcBef>
                <a:spcPct val="20000"/>
              </a:spcBef>
              <a:buClr>
                <a:srgbClr val="0E309B"/>
              </a:buClr>
              <a:buFont typeface="Wingdings" pitchFamily="2" charset="2"/>
              <a:buChar char="§"/>
            </a:pPr>
            <a:endParaRPr lang="en-US" sz="2000" b="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7826"/>
                                        </p:tgtEl>
                                        <p:attrNameLst>
                                          <p:attrName>style.visibility</p:attrName>
                                        </p:attrNameLst>
                                      </p:cBhvr>
                                      <p:to>
                                        <p:strVal val="visible"/>
                                      </p:to>
                                    </p:set>
                                    <p:animEffect transition="in" filter="fade">
                                      <p:cBhvr>
                                        <p:cTn id="7" dur="2000"/>
                                        <p:tgtEl>
                                          <p:spTgt spid="7782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7828">
                                            <p:txEl>
                                              <p:pRg st="0" end="0"/>
                                            </p:txEl>
                                          </p:spTgt>
                                        </p:tgtEl>
                                        <p:attrNameLst>
                                          <p:attrName>style.visibility</p:attrName>
                                        </p:attrNameLst>
                                      </p:cBhvr>
                                      <p:to>
                                        <p:strVal val="visible"/>
                                      </p:to>
                                    </p:set>
                                    <p:animEffect transition="in" filter="wipe(left)">
                                      <p:cBhvr>
                                        <p:cTn id="12" dur="1000"/>
                                        <p:tgtEl>
                                          <p:spTgt spid="77828">
                                            <p:txEl>
                                              <p:pRg st="0" end="0"/>
                                            </p:txEl>
                                          </p:spTgt>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77829">
                                            <p:txEl>
                                              <p:pRg st="0" end="0"/>
                                            </p:txEl>
                                          </p:spTgt>
                                        </p:tgtEl>
                                        <p:attrNameLst>
                                          <p:attrName>style.visibility</p:attrName>
                                        </p:attrNameLst>
                                      </p:cBhvr>
                                      <p:to>
                                        <p:strVal val="visible"/>
                                      </p:to>
                                    </p:set>
                                    <p:animEffect transition="in" filter="wipe(left)">
                                      <p:cBhvr>
                                        <p:cTn id="16" dur="1000"/>
                                        <p:tgtEl>
                                          <p:spTgt spid="7782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77828">
                                            <p:txEl>
                                              <p:pRg st="1" end="1"/>
                                            </p:txEl>
                                          </p:spTgt>
                                        </p:tgtEl>
                                        <p:attrNameLst>
                                          <p:attrName>style.visibility</p:attrName>
                                        </p:attrNameLst>
                                      </p:cBhvr>
                                      <p:to>
                                        <p:strVal val="visible"/>
                                      </p:to>
                                    </p:set>
                                    <p:animEffect transition="in" filter="wipe(left)">
                                      <p:cBhvr>
                                        <p:cTn id="21" dur="1000"/>
                                        <p:tgtEl>
                                          <p:spTgt spid="77828">
                                            <p:txEl>
                                              <p:pRg st="1" end="1"/>
                                            </p:txEl>
                                          </p:spTgt>
                                        </p:tgtEl>
                                      </p:cBhvr>
                                    </p:animEffect>
                                  </p:childTnLst>
                                </p:cTn>
                              </p:par>
                            </p:childTnLst>
                          </p:cTn>
                        </p:par>
                        <p:par>
                          <p:cTn id="22" fill="hold">
                            <p:stCondLst>
                              <p:cond delay="1000"/>
                            </p:stCondLst>
                            <p:childTnLst>
                              <p:par>
                                <p:cTn id="23" presetID="22" presetClass="entr" presetSubtype="8" fill="hold" grpId="0" nodeType="afterEffect">
                                  <p:stCondLst>
                                    <p:cond delay="0"/>
                                  </p:stCondLst>
                                  <p:childTnLst>
                                    <p:set>
                                      <p:cBhvr>
                                        <p:cTn id="24" dur="1" fill="hold">
                                          <p:stCondLst>
                                            <p:cond delay="0"/>
                                          </p:stCondLst>
                                        </p:cTn>
                                        <p:tgtEl>
                                          <p:spTgt spid="77828">
                                            <p:txEl>
                                              <p:pRg st="2" end="2"/>
                                            </p:txEl>
                                          </p:spTgt>
                                        </p:tgtEl>
                                        <p:attrNameLst>
                                          <p:attrName>style.visibility</p:attrName>
                                        </p:attrNameLst>
                                      </p:cBhvr>
                                      <p:to>
                                        <p:strVal val="visible"/>
                                      </p:to>
                                    </p:set>
                                    <p:animEffect transition="in" filter="wipe(left)">
                                      <p:cBhvr>
                                        <p:cTn id="25" dur="1000"/>
                                        <p:tgtEl>
                                          <p:spTgt spid="77828">
                                            <p:txEl>
                                              <p:pRg st="2" end="2"/>
                                            </p:txEl>
                                          </p:spTgt>
                                        </p:tgtEl>
                                      </p:cBhvr>
                                    </p:animEffect>
                                  </p:childTnLst>
                                </p:cTn>
                              </p:par>
                            </p:childTnLst>
                          </p:cTn>
                        </p:par>
                        <p:par>
                          <p:cTn id="26" fill="hold">
                            <p:stCondLst>
                              <p:cond delay="2000"/>
                            </p:stCondLst>
                            <p:childTnLst>
                              <p:par>
                                <p:cTn id="27" presetID="22" presetClass="entr" presetSubtype="8" fill="hold" grpId="0" nodeType="afterEffect">
                                  <p:stCondLst>
                                    <p:cond delay="0"/>
                                  </p:stCondLst>
                                  <p:childTnLst>
                                    <p:set>
                                      <p:cBhvr>
                                        <p:cTn id="28" dur="1" fill="hold">
                                          <p:stCondLst>
                                            <p:cond delay="0"/>
                                          </p:stCondLst>
                                        </p:cTn>
                                        <p:tgtEl>
                                          <p:spTgt spid="77828">
                                            <p:txEl>
                                              <p:pRg st="3" end="3"/>
                                            </p:txEl>
                                          </p:spTgt>
                                        </p:tgtEl>
                                        <p:attrNameLst>
                                          <p:attrName>style.visibility</p:attrName>
                                        </p:attrNameLst>
                                      </p:cBhvr>
                                      <p:to>
                                        <p:strVal val="visible"/>
                                      </p:to>
                                    </p:set>
                                    <p:animEffect transition="in" filter="wipe(left)">
                                      <p:cBhvr>
                                        <p:cTn id="29" dur="1000"/>
                                        <p:tgtEl>
                                          <p:spTgt spid="77828">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77829">
                                            <p:txEl>
                                              <p:pRg st="1" end="1"/>
                                            </p:txEl>
                                          </p:spTgt>
                                        </p:tgtEl>
                                        <p:attrNameLst>
                                          <p:attrName>style.visibility</p:attrName>
                                        </p:attrNameLst>
                                      </p:cBhvr>
                                      <p:to>
                                        <p:strVal val="visible"/>
                                      </p:to>
                                    </p:set>
                                    <p:animEffect transition="in" filter="wipe(left)">
                                      <p:cBhvr>
                                        <p:cTn id="34" dur="1000"/>
                                        <p:tgtEl>
                                          <p:spTgt spid="77829">
                                            <p:txEl>
                                              <p:pRg st="1" end="1"/>
                                            </p:txEl>
                                          </p:spTgt>
                                        </p:tgtEl>
                                      </p:cBhvr>
                                    </p:animEffect>
                                  </p:childTnLst>
                                </p:cTn>
                              </p:par>
                            </p:childTnLst>
                          </p:cTn>
                        </p:par>
                        <p:par>
                          <p:cTn id="35" fill="hold">
                            <p:stCondLst>
                              <p:cond delay="1000"/>
                            </p:stCondLst>
                            <p:childTnLst>
                              <p:par>
                                <p:cTn id="36" presetID="22" presetClass="entr" presetSubtype="8" fill="hold" grpId="0" nodeType="afterEffect">
                                  <p:stCondLst>
                                    <p:cond delay="0"/>
                                  </p:stCondLst>
                                  <p:childTnLst>
                                    <p:set>
                                      <p:cBhvr>
                                        <p:cTn id="37" dur="1" fill="hold">
                                          <p:stCondLst>
                                            <p:cond delay="0"/>
                                          </p:stCondLst>
                                        </p:cTn>
                                        <p:tgtEl>
                                          <p:spTgt spid="77829">
                                            <p:txEl>
                                              <p:pRg st="2" end="2"/>
                                            </p:txEl>
                                          </p:spTgt>
                                        </p:tgtEl>
                                        <p:attrNameLst>
                                          <p:attrName>style.visibility</p:attrName>
                                        </p:attrNameLst>
                                      </p:cBhvr>
                                      <p:to>
                                        <p:strVal val="visible"/>
                                      </p:to>
                                    </p:set>
                                    <p:animEffect transition="in" filter="wipe(left)">
                                      <p:cBhvr>
                                        <p:cTn id="38" dur="1000"/>
                                        <p:tgtEl>
                                          <p:spTgt spid="77829">
                                            <p:txEl>
                                              <p:pRg st="2" end="2"/>
                                            </p:txEl>
                                          </p:spTgt>
                                        </p:tgtEl>
                                      </p:cBhvr>
                                    </p:animEffect>
                                  </p:childTnLst>
                                </p:cTn>
                              </p:par>
                            </p:childTnLst>
                          </p:cTn>
                        </p:par>
                        <p:par>
                          <p:cTn id="39" fill="hold">
                            <p:stCondLst>
                              <p:cond delay="2000"/>
                            </p:stCondLst>
                            <p:childTnLst>
                              <p:par>
                                <p:cTn id="40" presetID="22" presetClass="entr" presetSubtype="8" fill="hold" grpId="0" nodeType="afterEffect">
                                  <p:stCondLst>
                                    <p:cond delay="0"/>
                                  </p:stCondLst>
                                  <p:childTnLst>
                                    <p:set>
                                      <p:cBhvr>
                                        <p:cTn id="41" dur="1" fill="hold">
                                          <p:stCondLst>
                                            <p:cond delay="0"/>
                                          </p:stCondLst>
                                        </p:cTn>
                                        <p:tgtEl>
                                          <p:spTgt spid="77829">
                                            <p:txEl>
                                              <p:pRg st="3" end="3"/>
                                            </p:txEl>
                                          </p:spTgt>
                                        </p:tgtEl>
                                        <p:attrNameLst>
                                          <p:attrName>style.visibility</p:attrName>
                                        </p:attrNameLst>
                                      </p:cBhvr>
                                      <p:to>
                                        <p:strVal val="visible"/>
                                      </p:to>
                                    </p:set>
                                    <p:animEffect transition="in" filter="wipe(left)">
                                      <p:cBhvr>
                                        <p:cTn id="42" dur="1000"/>
                                        <p:tgtEl>
                                          <p:spTgt spid="7782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p:bldP spid="77828" grpId="0" uiExpand="1" build="p"/>
      <p:bldP spid="77829"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1103313" y="1106488"/>
            <a:ext cx="6494462" cy="4410075"/>
          </a:xfrm>
          <a:prstGeom prst="rect">
            <a:avLst/>
          </a:prstGeom>
          <a:gradFill rotWithShape="1">
            <a:gsLst>
              <a:gs pos="0">
                <a:srgbClr val="2461AA"/>
              </a:gs>
              <a:gs pos="100000">
                <a:srgbClr val="FFFFFF"/>
              </a:gs>
            </a:gsLst>
            <a:lin ang="0" scaled="1"/>
          </a:gradFill>
          <a:ln w="9525" algn="ctr">
            <a:noFill/>
            <a:miter lim="800000"/>
            <a:headEnd/>
            <a:tailEnd/>
          </a:ln>
        </p:spPr>
        <p:txBody>
          <a:bodyPr wrap="none" anchor="ctr"/>
          <a:lstStyle/>
          <a:p>
            <a:endParaRPr lang="en-US">
              <a:cs typeface="Arial" charset="0"/>
            </a:endParaRPr>
          </a:p>
        </p:txBody>
      </p:sp>
      <p:sp>
        <p:nvSpPr>
          <p:cNvPr id="7171" name="Freeform 3"/>
          <p:cNvSpPr>
            <a:spLocks/>
          </p:cNvSpPr>
          <p:nvPr/>
        </p:nvSpPr>
        <p:spPr bwMode="auto">
          <a:xfrm>
            <a:off x="1146175" y="990600"/>
            <a:ext cx="5173663" cy="3952875"/>
          </a:xfrm>
          <a:custGeom>
            <a:avLst/>
            <a:gdLst>
              <a:gd name="T0" fmla="*/ 0 w 3045"/>
              <a:gd name="T1" fmla="*/ 2147483647 h 2348"/>
              <a:gd name="T2" fmla="*/ 2147483647 w 3045"/>
              <a:gd name="T3" fmla="*/ 2147483647 h 2348"/>
              <a:gd name="T4" fmla="*/ 2147483647 w 3045"/>
              <a:gd name="T5" fmla="*/ 0 h 2348"/>
              <a:gd name="T6" fmla="*/ 0 60000 65536"/>
              <a:gd name="T7" fmla="*/ 0 60000 65536"/>
              <a:gd name="T8" fmla="*/ 0 60000 65536"/>
              <a:gd name="T9" fmla="*/ 0 w 3045"/>
              <a:gd name="T10" fmla="*/ 0 h 2348"/>
              <a:gd name="T11" fmla="*/ 3045 w 3045"/>
              <a:gd name="T12" fmla="*/ 2348 h 2348"/>
            </a:gdLst>
            <a:ahLst/>
            <a:cxnLst>
              <a:cxn ang="T6">
                <a:pos x="T0" y="T1"/>
              </a:cxn>
              <a:cxn ang="T7">
                <a:pos x="T2" y="T3"/>
              </a:cxn>
              <a:cxn ang="T8">
                <a:pos x="T4" y="T5"/>
              </a:cxn>
            </a:cxnLst>
            <a:rect l="T9" t="T10" r="T11" b="T12"/>
            <a:pathLst>
              <a:path w="3045" h="2348">
                <a:moveTo>
                  <a:pt x="0" y="2348"/>
                </a:moveTo>
                <a:cubicBezTo>
                  <a:pt x="462" y="2329"/>
                  <a:pt x="1019" y="2005"/>
                  <a:pt x="1526" y="1614"/>
                </a:cubicBezTo>
                <a:cubicBezTo>
                  <a:pt x="2033" y="1223"/>
                  <a:pt x="2728" y="436"/>
                  <a:pt x="3045" y="0"/>
                </a:cubicBezTo>
              </a:path>
            </a:pathLst>
          </a:custGeom>
          <a:solidFill>
            <a:schemeClr val="bg1"/>
          </a:solidFill>
          <a:ln w="76200">
            <a:noFill/>
            <a:round/>
            <a:headEnd/>
            <a:tailEnd type="triangle" w="med" len="med"/>
          </a:ln>
        </p:spPr>
        <p:txBody>
          <a:bodyPr anchor="ctr"/>
          <a:lstStyle/>
          <a:p>
            <a:endParaRPr lang="en-US"/>
          </a:p>
        </p:txBody>
      </p:sp>
      <p:sp>
        <p:nvSpPr>
          <p:cNvPr id="7172" name="Freeform 4"/>
          <p:cNvSpPr>
            <a:spLocks/>
          </p:cNvSpPr>
          <p:nvPr/>
        </p:nvSpPr>
        <p:spPr bwMode="auto">
          <a:xfrm>
            <a:off x="842963" y="998538"/>
            <a:ext cx="5419725" cy="3914775"/>
          </a:xfrm>
          <a:custGeom>
            <a:avLst/>
            <a:gdLst>
              <a:gd name="T0" fmla="*/ 2147483647 w 3190"/>
              <a:gd name="T1" fmla="*/ 0 h 2386"/>
              <a:gd name="T2" fmla="*/ 2147483647 w 3190"/>
              <a:gd name="T3" fmla="*/ 2147483647 h 2386"/>
              <a:gd name="T4" fmla="*/ 2147483647 w 3190"/>
              <a:gd name="T5" fmla="*/ 2147483647 h 2386"/>
              <a:gd name="T6" fmla="*/ 2147483647 w 3190"/>
              <a:gd name="T7" fmla="*/ 2147483647 h 2386"/>
              <a:gd name="T8" fmla="*/ 2147483647 w 3190"/>
              <a:gd name="T9" fmla="*/ 2147483647 h 2386"/>
              <a:gd name="T10" fmla="*/ 2147483647 w 3190"/>
              <a:gd name="T11" fmla="*/ 2147483647 h 2386"/>
              <a:gd name="T12" fmla="*/ 2147483647 w 3190"/>
              <a:gd name="T13" fmla="*/ 2147483647 h 2386"/>
              <a:gd name="T14" fmla="*/ 2147483647 w 3190"/>
              <a:gd name="T15" fmla="*/ 2147483647 h 2386"/>
              <a:gd name="T16" fmla="*/ 0 w 3190"/>
              <a:gd name="T17" fmla="*/ 2147483647 h 2386"/>
              <a:gd name="T18" fmla="*/ 2147483647 w 3190"/>
              <a:gd name="T19" fmla="*/ 0 h 23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190"/>
              <a:gd name="T31" fmla="*/ 0 h 2386"/>
              <a:gd name="T32" fmla="*/ 3190 w 3190"/>
              <a:gd name="T33" fmla="*/ 2386 h 238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190" h="2386">
                <a:moveTo>
                  <a:pt x="38" y="0"/>
                </a:moveTo>
                <a:cubicBezTo>
                  <a:pt x="51" y="2"/>
                  <a:pt x="63" y="4"/>
                  <a:pt x="76" y="6"/>
                </a:cubicBezTo>
                <a:cubicBezTo>
                  <a:pt x="93" y="8"/>
                  <a:pt x="127" y="12"/>
                  <a:pt x="127" y="12"/>
                </a:cubicBezTo>
                <a:lnTo>
                  <a:pt x="3190" y="57"/>
                </a:lnTo>
                <a:lnTo>
                  <a:pt x="2760" y="487"/>
                </a:lnTo>
                <a:lnTo>
                  <a:pt x="1589" y="1557"/>
                </a:lnTo>
                <a:lnTo>
                  <a:pt x="722" y="2127"/>
                </a:lnTo>
                <a:lnTo>
                  <a:pt x="196" y="2386"/>
                </a:lnTo>
                <a:lnTo>
                  <a:pt x="0" y="2354"/>
                </a:lnTo>
                <a:lnTo>
                  <a:pt x="38" y="0"/>
                </a:lnTo>
                <a:close/>
              </a:path>
            </a:pathLst>
          </a:custGeom>
          <a:solidFill>
            <a:schemeClr val="bg1"/>
          </a:solidFill>
          <a:ln w="9525">
            <a:noFill/>
            <a:round/>
            <a:headEnd/>
            <a:tailEnd/>
          </a:ln>
        </p:spPr>
        <p:txBody>
          <a:bodyPr anchor="ctr"/>
          <a:lstStyle/>
          <a:p>
            <a:endParaRPr lang="en-US"/>
          </a:p>
        </p:txBody>
      </p:sp>
      <p:sp>
        <p:nvSpPr>
          <p:cNvPr id="7173" name="Freeform 7"/>
          <p:cNvSpPr>
            <a:spLocks/>
          </p:cNvSpPr>
          <p:nvPr/>
        </p:nvSpPr>
        <p:spPr bwMode="auto">
          <a:xfrm>
            <a:off x="1101725" y="923925"/>
            <a:ext cx="6753225" cy="4611688"/>
          </a:xfrm>
          <a:custGeom>
            <a:avLst/>
            <a:gdLst>
              <a:gd name="T0" fmla="*/ 0 w 3975"/>
              <a:gd name="T1" fmla="*/ 0 h 2861"/>
              <a:gd name="T2" fmla="*/ 0 w 3975"/>
              <a:gd name="T3" fmla="*/ 2147483647 h 2861"/>
              <a:gd name="T4" fmla="*/ 2147483647 w 3975"/>
              <a:gd name="T5" fmla="*/ 2147483647 h 2861"/>
              <a:gd name="T6" fmla="*/ 0 60000 65536"/>
              <a:gd name="T7" fmla="*/ 0 60000 65536"/>
              <a:gd name="T8" fmla="*/ 0 60000 65536"/>
              <a:gd name="T9" fmla="*/ 0 w 3975"/>
              <a:gd name="T10" fmla="*/ 0 h 2861"/>
              <a:gd name="T11" fmla="*/ 3975 w 3975"/>
              <a:gd name="T12" fmla="*/ 2861 h 2861"/>
            </a:gdLst>
            <a:ahLst/>
            <a:cxnLst>
              <a:cxn ang="T6">
                <a:pos x="T0" y="T1"/>
              </a:cxn>
              <a:cxn ang="T7">
                <a:pos x="T2" y="T3"/>
              </a:cxn>
              <a:cxn ang="T8">
                <a:pos x="T4" y="T5"/>
              </a:cxn>
            </a:cxnLst>
            <a:rect l="T9" t="T10" r="T11" b="T12"/>
            <a:pathLst>
              <a:path w="3975" h="2861">
                <a:moveTo>
                  <a:pt x="0" y="0"/>
                </a:moveTo>
                <a:lnTo>
                  <a:pt x="0" y="2861"/>
                </a:lnTo>
                <a:lnTo>
                  <a:pt x="3975" y="2861"/>
                </a:lnTo>
              </a:path>
            </a:pathLst>
          </a:custGeom>
          <a:noFill/>
          <a:ln w="76200">
            <a:solidFill>
              <a:srgbClr val="2461AA"/>
            </a:solidFill>
            <a:round/>
            <a:headEnd type="arrow" w="sm" len="med"/>
            <a:tailEnd type="arrow" w="sm" len="med"/>
          </a:ln>
        </p:spPr>
        <p:txBody>
          <a:bodyPr anchor="ctr"/>
          <a:lstStyle/>
          <a:p>
            <a:endParaRPr lang="en-US"/>
          </a:p>
        </p:txBody>
      </p:sp>
      <p:sp>
        <p:nvSpPr>
          <p:cNvPr id="7174" name="Text Box 9"/>
          <p:cNvSpPr txBox="1">
            <a:spLocks noChangeArrowheads="1"/>
          </p:cNvSpPr>
          <p:nvPr/>
        </p:nvSpPr>
        <p:spPr bwMode="auto">
          <a:xfrm>
            <a:off x="5483225" y="2251075"/>
            <a:ext cx="3502025" cy="260350"/>
          </a:xfrm>
          <a:prstGeom prst="rect">
            <a:avLst/>
          </a:prstGeom>
          <a:noFill/>
          <a:ln w="9525" algn="ctr">
            <a:noFill/>
            <a:miter lim="800000"/>
            <a:headEnd/>
            <a:tailEnd/>
          </a:ln>
        </p:spPr>
        <p:txBody>
          <a:bodyPr>
            <a:spAutoFit/>
          </a:bodyPr>
          <a:lstStyle/>
          <a:p>
            <a:pPr marL="171450" indent="-171450">
              <a:spcBef>
                <a:spcPct val="20000"/>
              </a:spcBef>
              <a:buClr>
                <a:srgbClr val="0E309B"/>
              </a:buClr>
              <a:buFont typeface="Wingdings" pitchFamily="2" charset="2"/>
              <a:buChar char="§"/>
            </a:pPr>
            <a:r>
              <a:rPr lang="en-US" sz="1100" b="1">
                <a:solidFill>
                  <a:schemeClr val="tx2"/>
                </a:solidFill>
                <a:cs typeface="Arial" charset="0"/>
              </a:rPr>
              <a:t>Extends Mobile VAS Segment Leadership</a:t>
            </a:r>
          </a:p>
        </p:txBody>
      </p:sp>
      <p:sp>
        <p:nvSpPr>
          <p:cNvPr id="7175" name="Text Box 14"/>
          <p:cNvSpPr txBox="1">
            <a:spLocks noChangeArrowheads="1"/>
          </p:cNvSpPr>
          <p:nvPr/>
        </p:nvSpPr>
        <p:spPr bwMode="auto">
          <a:xfrm>
            <a:off x="4873625" y="2973388"/>
            <a:ext cx="3279775" cy="260350"/>
          </a:xfrm>
          <a:prstGeom prst="rect">
            <a:avLst/>
          </a:prstGeom>
          <a:noFill/>
          <a:ln w="9525" algn="ctr">
            <a:noFill/>
            <a:miter lim="800000"/>
            <a:headEnd/>
            <a:tailEnd/>
          </a:ln>
        </p:spPr>
        <p:txBody>
          <a:bodyPr wrap="none">
            <a:spAutoFit/>
          </a:bodyPr>
          <a:lstStyle/>
          <a:p>
            <a:pPr marL="171450" indent="-171450">
              <a:spcBef>
                <a:spcPct val="20000"/>
              </a:spcBef>
              <a:buClr>
                <a:srgbClr val="0E309B"/>
              </a:buClr>
              <a:buFont typeface="Wingdings" pitchFamily="2" charset="2"/>
              <a:buChar char="§"/>
            </a:pPr>
            <a:r>
              <a:rPr lang="en-US" sz="1100" b="1">
                <a:solidFill>
                  <a:schemeClr val="tx2"/>
                </a:solidFill>
                <a:cs typeface="Arial" charset="0"/>
              </a:rPr>
              <a:t>Video Algorithmic and Analytics Leadership</a:t>
            </a:r>
          </a:p>
        </p:txBody>
      </p:sp>
      <p:sp>
        <p:nvSpPr>
          <p:cNvPr id="7176" name="Text Box 15"/>
          <p:cNvSpPr txBox="1">
            <a:spLocks noChangeArrowheads="1"/>
          </p:cNvSpPr>
          <p:nvPr/>
        </p:nvSpPr>
        <p:spPr bwMode="auto">
          <a:xfrm>
            <a:off x="4214813" y="3363913"/>
            <a:ext cx="4929187" cy="458787"/>
          </a:xfrm>
          <a:prstGeom prst="rect">
            <a:avLst/>
          </a:prstGeom>
          <a:noFill/>
          <a:ln w="9525" algn="ctr">
            <a:noFill/>
            <a:miter lim="800000"/>
            <a:headEnd/>
            <a:tailEnd/>
          </a:ln>
        </p:spPr>
        <p:txBody>
          <a:bodyPr>
            <a:spAutoFit/>
          </a:bodyPr>
          <a:lstStyle/>
          <a:p>
            <a:pPr marL="171450" indent="-171450">
              <a:spcBef>
                <a:spcPts val="238"/>
              </a:spcBef>
              <a:buClr>
                <a:srgbClr val="0E309B"/>
              </a:buClr>
              <a:buFont typeface="Wingdings" pitchFamily="2" charset="2"/>
              <a:buChar char="§"/>
            </a:pPr>
            <a:r>
              <a:rPr lang="en-US" sz="1100" b="1">
                <a:solidFill>
                  <a:schemeClr val="tx2"/>
                </a:solidFill>
                <a:cs typeface="Arial" charset="0"/>
              </a:rPr>
              <a:t>Extends Technology Enabling MSS Leadership</a:t>
            </a:r>
          </a:p>
          <a:p>
            <a:pPr lvl="1" indent="-171450">
              <a:spcBef>
                <a:spcPts val="238"/>
              </a:spcBef>
              <a:buFont typeface="Arial" charset="0"/>
              <a:buChar char="−"/>
            </a:pPr>
            <a:r>
              <a:rPr lang="en-US" sz="1100" b="1">
                <a:solidFill>
                  <a:schemeClr val="tx2"/>
                </a:solidFill>
                <a:cs typeface="Arial" charset="0"/>
              </a:rPr>
              <a:t>Fax Segment MSS Leadership</a:t>
            </a:r>
          </a:p>
        </p:txBody>
      </p:sp>
      <p:sp>
        <p:nvSpPr>
          <p:cNvPr id="7177" name="Text Box 16"/>
          <p:cNvSpPr txBox="1">
            <a:spLocks noChangeArrowheads="1"/>
          </p:cNvSpPr>
          <p:nvPr/>
        </p:nvSpPr>
        <p:spPr bwMode="auto">
          <a:xfrm>
            <a:off x="2882900" y="4222750"/>
            <a:ext cx="6261100" cy="663575"/>
          </a:xfrm>
          <a:prstGeom prst="rect">
            <a:avLst/>
          </a:prstGeom>
          <a:noFill/>
          <a:ln w="9525" algn="ctr">
            <a:noFill/>
            <a:miter lim="800000"/>
            <a:headEnd/>
            <a:tailEnd/>
          </a:ln>
        </p:spPr>
        <p:txBody>
          <a:bodyPr>
            <a:spAutoFit/>
          </a:bodyPr>
          <a:lstStyle/>
          <a:p>
            <a:pPr marL="171450" indent="-171450">
              <a:spcBef>
                <a:spcPct val="20000"/>
              </a:spcBef>
              <a:buClr>
                <a:srgbClr val="0E309B"/>
              </a:buClr>
              <a:buFont typeface="Wingdings" pitchFamily="2" charset="2"/>
              <a:buChar char="§"/>
            </a:pPr>
            <a:r>
              <a:rPr lang="en-US" sz="1100" b="1">
                <a:solidFill>
                  <a:schemeClr val="tx2"/>
                </a:solidFill>
                <a:cs typeface="Arial" charset="0"/>
              </a:rPr>
              <a:t>Converged Communications Technology Enabling Market Segment Share Leadership</a:t>
            </a:r>
          </a:p>
          <a:p>
            <a:pPr lvl="1" indent="-171450">
              <a:spcBef>
                <a:spcPct val="20000"/>
              </a:spcBef>
              <a:buFont typeface="Arial" charset="0"/>
              <a:buChar char="−"/>
            </a:pPr>
            <a:r>
              <a:rPr lang="en-US" sz="1100" b="1">
                <a:solidFill>
                  <a:schemeClr val="tx2"/>
                </a:solidFill>
                <a:cs typeface="Arial" charset="0"/>
              </a:rPr>
              <a:t>Dialogic “pioneer” history, relationships and patent portfolio</a:t>
            </a:r>
          </a:p>
          <a:p>
            <a:pPr lvl="1" indent="-171450">
              <a:spcBef>
                <a:spcPct val="20000"/>
              </a:spcBef>
              <a:buFont typeface="Arial" charset="0"/>
              <a:buChar char="−"/>
            </a:pPr>
            <a:r>
              <a:rPr lang="en-US" sz="1100" b="1">
                <a:solidFill>
                  <a:schemeClr val="tx2"/>
                </a:solidFill>
                <a:cs typeface="Arial" charset="0"/>
              </a:rPr>
              <a:t>Enterprise Gateway</a:t>
            </a:r>
          </a:p>
        </p:txBody>
      </p:sp>
      <p:sp>
        <p:nvSpPr>
          <p:cNvPr id="7178" name="Line 17"/>
          <p:cNvSpPr>
            <a:spLocks noChangeShapeType="1"/>
          </p:cNvSpPr>
          <p:nvPr/>
        </p:nvSpPr>
        <p:spPr bwMode="auto">
          <a:xfrm>
            <a:off x="3119438" y="4211638"/>
            <a:ext cx="5930900" cy="1587"/>
          </a:xfrm>
          <a:prstGeom prst="line">
            <a:avLst/>
          </a:prstGeom>
          <a:noFill/>
          <a:ln w="25400">
            <a:solidFill>
              <a:srgbClr val="C0C0C0"/>
            </a:solidFill>
            <a:prstDash val="dash"/>
            <a:round/>
            <a:headEnd/>
            <a:tailEnd/>
          </a:ln>
        </p:spPr>
        <p:txBody>
          <a:bodyPr wrap="none" anchor="ctr"/>
          <a:lstStyle/>
          <a:p>
            <a:endParaRPr lang="en-US"/>
          </a:p>
        </p:txBody>
      </p:sp>
      <p:sp>
        <p:nvSpPr>
          <p:cNvPr id="7179" name="Text Box 26"/>
          <p:cNvSpPr txBox="1">
            <a:spLocks noChangeArrowheads="1"/>
          </p:cNvSpPr>
          <p:nvPr/>
        </p:nvSpPr>
        <p:spPr bwMode="auto">
          <a:xfrm>
            <a:off x="1897063" y="4862513"/>
            <a:ext cx="6791325" cy="260350"/>
          </a:xfrm>
          <a:prstGeom prst="rect">
            <a:avLst/>
          </a:prstGeom>
          <a:noFill/>
          <a:ln w="9525">
            <a:noFill/>
            <a:miter lim="800000"/>
            <a:headEnd/>
            <a:tailEnd/>
          </a:ln>
        </p:spPr>
        <p:txBody>
          <a:bodyPr>
            <a:spAutoFit/>
          </a:bodyPr>
          <a:lstStyle/>
          <a:p>
            <a:pPr marL="114300" indent="-114300">
              <a:buClr>
                <a:srgbClr val="0E309B"/>
              </a:buClr>
              <a:buFont typeface="Wingdings" pitchFamily="2" charset="2"/>
              <a:buChar char="§"/>
            </a:pPr>
            <a:r>
              <a:rPr lang="en-US" sz="1100" b="1">
                <a:cs typeface="Arial" charset="0"/>
              </a:rPr>
              <a:t>Established SS7 / Signaling Part of Business</a:t>
            </a:r>
          </a:p>
        </p:txBody>
      </p:sp>
      <p:sp>
        <p:nvSpPr>
          <p:cNvPr id="7180" name="Text Box 25"/>
          <p:cNvSpPr txBox="1">
            <a:spLocks noChangeArrowheads="1"/>
          </p:cNvSpPr>
          <p:nvPr/>
        </p:nvSpPr>
        <p:spPr bwMode="auto">
          <a:xfrm>
            <a:off x="1190625" y="5138738"/>
            <a:ext cx="7661275" cy="260350"/>
          </a:xfrm>
          <a:prstGeom prst="rect">
            <a:avLst/>
          </a:prstGeom>
          <a:noFill/>
          <a:ln w="9525">
            <a:noFill/>
            <a:miter lim="800000"/>
            <a:headEnd/>
            <a:tailEnd/>
          </a:ln>
        </p:spPr>
        <p:txBody>
          <a:bodyPr>
            <a:spAutoFit/>
          </a:bodyPr>
          <a:lstStyle/>
          <a:p>
            <a:pPr marL="114300" indent="-114300">
              <a:buClr>
                <a:srgbClr val="0E309B"/>
              </a:buClr>
              <a:buFont typeface="Wingdings" pitchFamily="2" charset="2"/>
              <a:buChar char="§"/>
            </a:pPr>
            <a:r>
              <a:rPr lang="en-US" sz="1100" b="1">
                <a:cs typeface="Arial" charset="0"/>
              </a:rPr>
              <a:t>Established HMP as core to Dialogic customer value proposition</a:t>
            </a:r>
          </a:p>
        </p:txBody>
      </p:sp>
      <p:sp>
        <p:nvSpPr>
          <p:cNvPr id="7181" name="Text Box 21"/>
          <p:cNvSpPr txBox="1">
            <a:spLocks noChangeArrowheads="1"/>
          </p:cNvSpPr>
          <p:nvPr/>
        </p:nvSpPr>
        <p:spPr bwMode="auto">
          <a:xfrm>
            <a:off x="3771900" y="3752850"/>
            <a:ext cx="5372100" cy="458788"/>
          </a:xfrm>
          <a:prstGeom prst="rect">
            <a:avLst/>
          </a:prstGeom>
          <a:noFill/>
          <a:ln w="9525">
            <a:noFill/>
            <a:miter lim="800000"/>
            <a:headEnd/>
            <a:tailEnd/>
          </a:ln>
        </p:spPr>
        <p:txBody>
          <a:bodyPr>
            <a:spAutoFit/>
          </a:bodyPr>
          <a:lstStyle/>
          <a:p>
            <a:pPr marL="171450" indent="-171450">
              <a:spcBef>
                <a:spcPts val="238"/>
              </a:spcBef>
              <a:buClr>
                <a:srgbClr val="0E309B"/>
              </a:buClr>
              <a:buFont typeface="Wingdings" pitchFamily="2" charset="2"/>
              <a:buChar char="§"/>
            </a:pPr>
            <a:r>
              <a:rPr lang="en-US" sz="1100" b="1">
                <a:cs typeface="Arial" charset="0"/>
              </a:rPr>
              <a:t>Deeper Service Provider Segment Products / Customers</a:t>
            </a:r>
          </a:p>
          <a:p>
            <a:pPr lvl="1" indent="-171450">
              <a:spcBef>
                <a:spcPts val="238"/>
              </a:spcBef>
              <a:buFont typeface="Arial" charset="0"/>
              <a:buChar char="−"/>
            </a:pPr>
            <a:r>
              <a:rPr lang="en-US" sz="1100" b="1">
                <a:cs typeface="Arial" charset="0"/>
              </a:rPr>
              <a:t>Service Provider gateway and IP media server</a:t>
            </a:r>
          </a:p>
        </p:txBody>
      </p:sp>
      <p:sp>
        <p:nvSpPr>
          <p:cNvPr id="7182" name="Text Box 9"/>
          <p:cNvSpPr txBox="1">
            <a:spLocks noChangeArrowheads="1"/>
          </p:cNvSpPr>
          <p:nvPr/>
        </p:nvSpPr>
        <p:spPr bwMode="auto">
          <a:xfrm>
            <a:off x="5278438" y="2503488"/>
            <a:ext cx="3502025" cy="260350"/>
          </a:xfrm>
          <a:prstGeom prst="rect">
            <a:avLst/>
          </a:prstGeom>
          <a:noFill/>
          <a:ln w="9525" algn="ctr">
            <a:noFill/>
            <a:miter lim="800000"/>
            <a:headEnd/>
            <a:tailEnd/>
          </a:ln>
        </p:spPr>
        <p:txBody>
          <a:bodyPr>
            <a:spAutoFit/>
          </a:bodyPr>
          <a:lstStyle/>
          <a:p>
            <a:pPr marL="171450" indent="-171450">
              <a:spcBef>
                <a:spcPct val="20000"/>
              </a:spcBef>
              <a:buClr>
                <a:srgbClr val="0E309B"/>
              </a:buClr>
              <a:buFont typeface="Wingdings" pitchFamily="2" charset="2"/>
              <a:buChar char="§"/>
            </a:pPr>
            <a:r>
              <a:rPr lang="en-US" sz="1100" b="1">
                <a:solidFill>
                  <a:schemeClr val="tx2"/>
                </a:solidFill>
                <a:cs typeface="Arial" charset="0"/>
              </a:rPr>
              <a:t>Extends Technology Enabling MSS Leadership</a:t>
            </a:r>
          </a:p>
        </p:txBody>
      </p:sp>
      <p:pic>
        <p:nvPicPr>
          <p:cNvPr id="7183" name="Picture 3"/>
          <p:cNvPicPr>
            <a:picLocks noChangeArrowheads="1"/>
          </p:cNvPicPr>
          <p:nvPr/>
        </p:nvPicPr>
        <p:blipFill>
          <a:blip r:embed="rId3"/>
          <a:srcRect b="28070"/>
          <a:stretch>
            <a:fillRect/>
          </a:stretch>
        </p:blipFill>
        <p:spPr bwMode="auto">
          <a:xfrm>
            <a:off x="2087563" y="3397250"/>
            <a:ext cx="1398587" cy="452438"/>
          </a:xfrm>
          <a:prstGeom prst="rect">
            <a:avLst/>
          </a:prstGeom>
          <a:noFill/>
          <a:ln w="9525">
            <a:noFill/>
            <a:miter lim="800000"/>
            <a:headEnd/>
            <a:tailEnd/>
          </a:ln>
        </p:spPr>
      </p:pic>
      <p:pic>
        <p:nvPicPr>
          <p:cNvPr id="7184" name="Picture 5" descr="NMS_Logo_title_RGB"/>
          <p:cNvPicPr>
            <a:picLocks noChangeAspect="1" noChangeArrowheads="1"/>
          </p:cNvPicPr>
          <p:nvPr/>
        </p:nvPicPr>
        <p:blipFill>
          <a:blip r:embed="rId4"/>
          <a:srcRect/>
          <a:stretch>
            <a:fillRect/>
          </a:stretch>
        </p:blipFill>
        <p:spPr bwMode="auto">
          <a:xfrm>
            <a:off x="3143250" y="2247900"/>
            <a:ext cx="1631950" cy="515938"/>
          </a:xfrm>
          <a:prstGeom prst="rect">
            <a:avLst/>
          </a:prstGeom>
          <a:noFill/>
          <a:ln w="9525">
            <a:noFill/>
            <a:miter lim="800000"/>
            <a:headEnd/>
            <a:tailEnd/>
          </a:ln>
        </p:spPr>
      </p:pic>
      <p:pic>
        <p:nvPicPr>
          <p:cNvPr id="7185" name="Picture 6" descr="OML-Logo-Final"/>
          <p:cNvPicPr>
            <a:picLocks noChangeAspect="1" noChangeArrowheads="1"/>
          </p:cNvPicPr>
          <p:nvPr/>
        </p:nvPicPr>
        <p:blipFill>
          <a:blip r:embed="rId5"/>
          <a:srcRect/>
          <a:stretch>
            <a:fillRect/>
          </a:stretch>
        </p:blipFill>
        <p:spPr bwMode="auto">
          <a:xfrm>
            <a:off x="2300288" y="2897188"/>
            <a:ext cx="1797050" cy="398462"/>
          </a:xfrm>
          <a:prstGeom prst="rect">
            <a:avLst/>
          </a:prstGeom>
          <a:noFill/>
          <a:ln w="9525" algn="ctr">
            <a:noFill/>
            <a:miter lim="800000"/>
            <a:headEnd/>
            <a:tailEnd/>
          </a:ln>
        </p:spPr>
      </p:pic>
      <p:sp>
        <p:nvSpPr>
          <p:cNvPr id="26642" name="Text Box 27"/>
          <p:cNvSpPr txBox="1">
            <a:spLocks noChangeArrowheads="1"/>
          </p:cNvSpPr>
          <p:nvPr/>
        </p:nvSpPr>
        <p:spPr bwMode="auto">
          <a:xfrm>
            <a:off x="5964238" y="1298575"/>
            <a:ext cx="3179762" cy="933450"/>
          </a:xfrm>
          <a:prstGeom prst="rect">
            <a:avLst/>
          </a:prstGeom>
          <a:noFill/>
          <a:ln w="9525">
            <a:noFill/>
            <a:miter lim="800000"/>
            <a:headEnd/>
            <a:tailEnd/>
          </a:ln>
        </p:spPr>
        <p:txBody>
          <a:bodyPr>
            <a:spAutoFit/>
          </a:bodyPr>
          <a:lstStyle/>
          <a:p>
            <a:pPr marL="171450" indent="-171450">
              <a:buClr>
                <a:srgbClr val="0E309B"/>
              </a:buClr>
              <a:buFont typeface="Wingdings" pitchFamily="2" charset="2"/>
              <a:buChar char="§"/>
            </a:pPr>
            <a:r>
              <a:rPr lang="en-US" sz="1100" b="1">
                <a:cs typeface="Arial" charset="0"/>
              </a:rPr>
              <a:t>TDM to IP Transition Leadership</a:t>
            </a:r>
          </a:p>
          <a:p>
            <a:pPr marL="171450" indent="-171450">
              <a:buClr>
                <a:srgbClr val="0E309B"/>
              </a:buClr>
              <a:buFont typeface="Wingdings" pitchFamily="2" charset="2"/>
              <a:buChar char="§"/>
            </a:pPr>
            <a:r>
              <a:rPr lang="en-US" sz="1100" b="1">
                <a:cs typeface="Arial" charset="0"/>
              </a:rPr>
              <a:t>Extend into Web communication and open source ISV innovators</a:t>
            </a:r>
          </a:p>
          <a:p>
            <a:pPr marL="171450" indent="-171450">
              <a:buClr>
                <a:srgbClr val="0E309B"/>
              </a:buClr>
              <a:buFont typeface="Wingdings" pitchFamily="2" charset="2"/>
              <a:buChar char="§"/>
            </a:pPr>
            <a:r>
              <a:rPr lang="en-US" sz="1100" b="1">
                <a:cs typeface="Arial" charset="0"/>
              </a:rPr>
              <a:t>Enabling Video IP Streaming Value Added Services</a:t>
            </a:r>
          </a:p>
        </p:txBody>
      </p:sp>
      <p:sp>
        <p:nvSpPr>
          <p:cNvPr id="7187" name="Text Box 16"/>
          <p:cNvSpPr txBox="1">
            <a:spLocks noChangeArrowheads="1"/>
          </p:cNvSpPr>
          <p:nvPr/>
        </p:nvSpPr>
        <p:spPr bwMode="auto">
          <a:xfrm>
            <a:off x="1660525" y="5549900"/>
            <a:ext cx="520700" cy="274638"/>
          </a:xfrm>
          <a:prstGeom prst="rect">
            <a:avLst/>
          </a:prstGeom>
          <a:noFill/>
          <a:ln w="9525">
            <a:noFill/>
            <a:miter lim="800000"/>
            <a:headEnd/>
            <a:tailEnd/>
          </a:ln>
        </p:spPr>
        <p:txBody>
          <a:bodyPr wrap="none">
            <a:spAutoFit/>
          </a:bodyPr>
          <a:lstStyle/>
          <a:p>
            <a:r>
              <a:rPr lang="en-US" sz="1200" b="1">
                <a:cs typeface="Arial" charset="0"/>
              </a:rPr>
              <a:t>2006</a:t>
            </a:r>
          </a:p>
        </p:txBody>
      </p:sp>
      <p:sp>
        <p:nvSpPr>
          <p:cNvPr id="7188" name="Text Box 17"/>
          <p:cNvSpPr txBox="1">
            <a:spLocks noChangeArrowheads="1"/>
          </p:cNvSpPr>
          <p:nvPr/>
        </p:nvSpPr>
        <p:spPr bwMode="auto">
          <a:xfrm>
            <a:off x="3078163" y="5551488"/>
            <a:ext cx="520700" cy="274637"/>
          </a:xfrm>
          <a:prstGeom prst="rect">
            <a:avLst/>
          </a:prstGeom>
          <a:noFill/>
          <a:ln w="9525">
            <a:noFill/>
            <a:miter lim="800000"/>
            <a:headEnd/>
            <a:tailEnd/>
          </a:ln>
        </p:spPr>
        <p:txBody>
          <a:bodyPr wrap="none">
            <a:spAutoFit/>
          </a:bodyPr>
          <a:lstStyle/>
          <a:p>
            <a:r>
              <a:rPr lang="en-US" sz="1200" b="1">
                <a:cs typeface="Arial" charset="0"/>
              </a:rPr>
              <a:t>2007</a:t>
            </a:r>
          </a:p>
        </p:txBody>
      </p:sp>
      <p:sp>
        <p:nvSpPr>
          <p:cNvPr id="7189" name="Text Box 18"/>
          <p:cNvSpPr txBox="1">
            <a:spLocks noChangeArrowheads="1"/>
          </p:cNvSpPr>
          <p:nvPr/>
        </p:nvSpPr>
        <p:spPr bwMode="auto">
          <a:xfrm>
            <a:off x="4522788" y="5548313"/>
            <a:ext cx="520700" cy="274637"/>
          </a:xfrm>
          <a:prstGeom prst="rect">
            <a:avLst/>
          </a:prstGeom>
          <a:noFill/>
          <a:ln w="9525">
            <a:noFill/>
            <a:miter lim="800000"/>
            <a:headEnd/>
            <a:tailEnd/>
          </a:ln>
        </p:spPr>
        <p:txBody>
          <a:bodyPr wrap="none">
            <a:spAutoFit/>
          </a:bodyPr>
          <a:lstStyle/>
          <a:p>
            <a:r>
              <a:rPr lang="en-US" sz="1200" b="1">
                <a:cs typeface="Arial" charset="0"/>
              </a:rPr>
              <a:t>2008</a:t>
            </a:r>
          </a:p>
        </p:txBody>
      </p:sp>
      <p:sp>
        <p:nvSpPr>
          <p:cNvPr id="7190" name="Text Box 7"/>
          <p:cNvSpPr txBox="1">
            <a:spLocks noChangeArrowheads="1"/>
          </p:cNvSpPr>
          <p:nvPr/>
        </p:nvSpPr>
        <p:spPr bwMode="auto">
          <a:xfrm>
            <a:off x="809625" y="5816600"/>
            <a:ext cx="8042275" cy="323850"/>
          </a:xfrm>
          <a:prstGeom prst="rect">
            <a:avLst/>
          </a:prstGeom>
          <a:noFill/>
          <a:ln w="9525" algn="ctr">
            <a:noFill/>
            <a:miter lim="800000"/>
            <a:headEnd/>
            <a:tailEnd/>
          </a:ln>
        </p:spPr>
        <p:txBody>
          <a:bodyPr>
            <a:spAutoFit/>
          </a:bodyPr>
          <a:lstStyle/>
          <a:p>
            <a:pPr algn="ctr" eaLnBrk="1" hangingPunct="1">
              <a:lnSpc>
                <a:spcPct val="95000"/>
              </a:lnSpc>
              <a:spcBef>
                <a:spcPct val="60000"/>
              </a:spcBef>
              <a:buClr>
                <a:srgbClr val="E2720C"/>
              </a:buClr>
            </a:pPr>
            <a:r>
              <a:rPr lang="en-US" sz="1600" b="1">
                <a:solidFill>
                  <a:srgbClr val="0E30C3"/>
                </a:solidFill>
                <a:latin typeface="Trebuchet MS" pitchFamily="34" charset="0"/>
                <a:cs typeface="Arial" charset="0"/>
              </a:rPr>
              <a:t>“VIDEO IS THE NEW VOICE”</a:t>
            </a:r>
            <a:r>
              <a:rPr lang="en-US" sz="1600" b="1">
                <a:solidFill>
                  <a:srgbClr val="0E309B"/>
                </a:solidFill>
                <a:cs typeface="Arial" charset="0"/>
              </a:rPr>
              <a:t>™</a:t>
            </a:r>
            <a:endParaRPr lang="en-US" sz="1600" i="1">
              <a:solidFill>
                <a:srgbClr val="0E309B"/>
              </a:solidFill>
              <a:latin typeface="Trebuchet MS" pitchFamily="34" charset="0"/>
              <a:cs typeface="Arial" charset="0"/>
            </a:endParaRPr>
          </a:p>
        </p:txBody>
      </p:sp>
      <p:cxnSp>
        <p:nvCxnSpPr>
          <p:cNvPr id="7191" name="Straight Connector 31"/>
          <p:cNvCxnSpPr>
            <a:cxnSpLocks noChangeShapeType="1"/>
          </p:cNvCxnSpPr>
          <p:nvPr/>
        </p:nvCxnSpPr>
        <p:spPr bwMode="auto">
          <a:xfrm>
            <a:off x="5383213" y="2209800"/>
            <a:ext cx="3438525" cy="12700"/>
          </a:xfrm>
          <a:prstGeom prst="line">
            <a:avLst/>
          </a:prstGeom>
          <a:noFill/>
          <a:ln w="25400" algn="ctr">
            <a:solidFill>
              <a:srgbClr val="C0C0C0"/>
            </a:solidFill>
            <a:prstDash val="dash"/>
            <a:round/>
            <a:headEnd/>
            <a:tailEnd/>
          </a:ln>
        </p:spPr>
      </p:cxnSp>
      <p:pic>
        <p:nvPicPr>
          <p:cNvPr id="7192" name="Picture 11"/>
          <p:cNvPicPr>
            <a:picLocks noChangeAspect="1" noChangeArrowheads="1"/>
          </p:cNvPicPr>
          <p:nvPr/>
        </p:nvPicPr>
        <p:blipFill>
          <a:blip r:embed="rId6">
            <a:clrChange>
              <a:clrFrom>
                <a:srgbClr val="EDEDED"/>
              </a:clrFrom>
              <a:clrTo>
                <a:srgbClr val="EDEDED">
                  <a:alpha val="0"/>
                </a:srgbClr>
              </a:clrTo>
            </a:clrChange>
          </a:blip>
          <a:srcRect l="12007" b="2248"/>
          <a:stretch>
            <a:fillRect/>
          </a:stretch>
        </p:blipFill>
        <p:spPr bwMode="auto">
          <a:xfrm>
            <a:off x="160338" y="5102225"/>
            <a:ext cx="1036637" cy="384175"/>
          </a:xfrm>
          <a:prstGeom prst="rect">
            <a:avLst/>
          </a:prstGeom>
          <a:noFill/>
          <a:ln w="9525">
            <a:noFill/>
            <a:miter lim="800000"/>
            <a:headEnd/>
            <a:tailEnd/>
          </a:ln>
        </p:spPr>
      </p:pic>
      <p:cxnSp>
        <p:nvCxnSpPr>
          <p:cNvPr id="7193" name="Straight Connector 34"/>
          <p:cNvCxnSpPr>
            <a:cxnSpLocks noChangeShapeType="1"/>
          </p:cNvCxnSpPr>
          <p:nvPr/>
        </p:nvCxnSpPr>
        <p:spPr bwMode="auto">
          <a:xfrm>
            <a:off x="4786313" y="2874963"/>
            <a:ext cx="4098925" cy="15875"/>
          </a:xfrm>
          <a:prstGeom prst="line">
            <a:avLst/>
          </a:prstGeom>
          <a:noFill/>
          <a:ln w="25400" algn="ctr">
            <a:solidFill>
              <a:srgbClr val="C0C0C0"/>
            </a:solidFill>
            <a:prstDash val="dash"/>
            <a:round/>
            <a:headEnd/>
            <a:tailEnd/>
          </a:ln>
        </p:spPr>
      </p:cxnSp>
      <p:cxnSp>
        <p:nvCxnSpPr>
          <p:cNvPr id="7194" name="Straight Connector 41"/>
          <p:cNvCxnSpPr>
            <a:cxnSpLocks noChangeShapeType="1"/>
          </p:cNvCxnSpPr>
          <p:nvPr/>
        </p:nvCxnSpPr>
        <p:spPr bwMode="auto">
          <a:xfrm>
            <a:off x="4359275" y="3282950"/>
            <a:ext cx="4513263" cy="12700"/>
          </a:xfrm>
          <a:prstGeom prst="line">
            <a:avLst/>
          </a:prstGeom>
          <a:noFill/>
          <a:ln w="25400" algn="ctr">
            <a:solidFill>
              <a:srgbClr val="C0C0C0"/>
            </a:solidFill>
            <a:prstDash val="dash"/>
            <a:round/>
            <a:headEnd/>
            <a:tailEnd/>
          </a:ln>
        </p:spPr>
      </p:cxnSp>
      <p:sp>
        <p:nvSpPr>
          <p:cNvPr id="7195" name="Rectangle 27"/>
          <p:cNvSpPr>
            <a:spLocks noChangeArrowheads="1"/>
          </p:cNvSpPr>
          <p:nvPr/>
        </p:nvSpPr>
        <p:spPr bwMode="auto">
          <a:xfrm>
            <a:off x="381000" y="15875"/>
            <a:ext cx="8382000" cy="762000"/>
          </a:xfrm>
          <a:prstGeom prst="rect">
            <a:avLst/>
          </a:prstGeom>
          <a:noFill/>
          <a:ln w="9525">
            <a:noFill/>
            <a:miter lim="800000"/>
            <a:headEnd/>
            <a:tailEnd/>
          </a:ln>
        </p:spPr>
        <p:txBody>
          <a:bodyPr lIns="0" tIns="0" rIns="0" bIns="0" anchor="ctr"/>
          <a:lstStyle/>
          <a:p>
            <a:r>
              <a:rPr lang="en-US" sz="2800" b="1"/>
              <a:t>Dialogic Evolution</a:t>
            </a:r>
          </a:p>
        </p:txBody>
      </p:sp>
      <p:pic>
        <p:nvPicPr>
          <p:cNvPr id="7196" name="Picture 7" descr="ITLDialogicRGB_PC"/>
          <p:cNvPicPr>
            <a:picLocks noChangeAspect="1" noChangeArrowheads="1"/>
          </p:cNvPicPr>
          <p:nvPr/>
        </p:nvPicPr>
        <p:blipFill>
          <a:blip r:embed="rId7"/>
          <a:srcRect/>
          <a:stretch>
            <a:fillRect/>
          </a:stretch>
        </p:blipFill>
        <p:spPr bwMode="auto">
          <a:xfrm>
            <a:off x="1262063" y="4017963"/>
            <a:ext cx="1362075" cy="469900"/>
          </a:xfrm>
          <a:prstGeom prst="rect">
            <a:avLst/>
          </a:prstGeom>
          <a:noFill/>
          <a:ln w="9525">
            <a:noFill/>
            <a:miter lim="800000"/>
            <a:headEnd/>
            <a:tailEnd/>
          </a:ln>
        </p:spPr>
      </p:pic>
      <p:sp>
        <p:nvSpPr>
          <p:cNvPr id="7197" name="Freeform 6"/>
          <p:cNvSpPr>
            <a:spLocks/>
          </p:cNvSpPr>
          <p:nvPr/>
        </p:nvSpPr>
        <p:spPr bwMode="auto">
          <a:xfrm>
            <a:off x="1155700" y="1017588"/>
            <a:ext cx="5118100" cy="3911600"/>
          </a:xfrm>
          <a:custGeom>
            <a:avLst/>
            <a:gdLst>
              <a:gd name="T0" fmla="*/ 0 w 3045"/>
              <a:gd name="T1" fmla="*/ 2147483647 h 2348"/>
              <a:gd name="T2" fmla="*/ 2147483647 w 3045"/>
              <a:gd name="T3" fmla="*/ 2147483647 h 2348"/>
              <a:gd name="T4" fmla="*/ 2147483647 w 3045"/>
              <a:gd name="T5" fmla="*/ 0 h 2348"/>
              <a:gd name="T6" fmla="*/ 0 60000 65536"/>
              <a:gd name="T7" fmla="*/ 0 60000 65536"/>
              <a:gd name="T8" fmla="*/ 0 60000 65536"/>
              <a:gd name="T9" fmla="*/ 0 w 3045"/>
              <a:gd name="T10" fmla="*/ 0 h 2348"/>
              <a:gd name="T11" fmla="*/ 3045 w 3045"/>
              <a:gd name="T12" fmla="*/ 2348 h 2348"/>
            </a:gdLst>
            <a:ahLst/>
            <a:cxnLst>
              <a:cxn ang="T6">
                <a:pos x="T0" y="T1"/>
              </a:cxn>
              <a:cxn ang="T7">
                <a:pos x="T2" y="T3"/>
              </a:cxn>
              <a:cxn ang="T8">
                <a:pos x="T4" y="T5"/>
              </a:cxn>
            </a:cxnLst>
            <a:rect l="T9" t="T10" r="T11" b="T12"/>
            <a:pathLst>
              <a:path w="3045" h="2348">
                <a:moveTo>
                  <a:pt x="0" y="2348"/>
                </a:moveTo>
                <a:cubicBezTo>
                  <a:pt x="462" y="2329"/>
                  <a:pt x="1019" y="2005"/>
                  <a:pt x="1526" y="1614"/>
                </a:cubicBezTo>
                <a:cubicBezTo>
                  <a:pt x="2033" y="1223"/>
                  <a:pt x="2728" y="436"/>
                  <a:pt x="3045" y="0"/>
                </a:cubicBezTo>
              </a:path>
            </a:pathLst>
          </a:custGeom>
          <a:noFill/>
          <a:ln w="76200">
            <a:solidFill>
              <a:srgbClr val="849133"/>
            </a:solidFill>
            <a:round/>
            <a:headEnd/>
            <a:tailEnd type="triangle" w="med" len="med"/>
          </a:ln>
        </p:spPr>
        <p:txBody>
          <a:bodyPr anchor="ctr"/>
          <a:lstStyle/>
          <a:p>
            <a:endParaRPr lang="en-US"/>
          </a:p>
        </p:txBody>
      </p:sp>
      <p:sp>
        <p:nvSpPr>
          <p:cNvPr id="7198" name="Round Diagonal Corner Rectangle 3"/>
          <p:cNvSpPr>
            <a:spLocks noChangeArrowheads="1"/>
          </p:cNvSpPr>
          <p:nvPr/>
        </p:nvSpPr>
        <p:spPr bwMode="auto">
          <a:xfrm>
            <a:off x="2790825" y="5857875"/>
            <a:ext cx="5791200" cy="331788"/>
          </a:xfrm>
          <a:custGeom>
            <a:avLst/>
            <a:gdLst>
              <a:gd name="T0" fmla="*/ 4885824 w 6864350"/>
              <a:gd name="T1" fmla="*/ 85822 h 641350"/>
              <a:gd name="T2" fmla="*/ 2442912 w 6864350"/>
              <a:gd name="T3" fmla="*/ 171643 h 641350"/>
              <a:gd name="T4" fmla="*/ 0 w 6864350"/>
              <a:gd name="T5" fmla="*/ 85822 h 641350"/>
              <a:gd name="T6" fmla="*/ 2442912 w 6864350"/>
              <a:gd name="T7" fmla="*/ 0 h 641350"/>
              <a:gd name="T8" fmla="*/ 0 60000 65536"/>
              <a:gd name="T9" fmla="*/ 5898240 60000 65536"/>
              <a:gd name="T10" fmla="*/ 11796480 60000 65536"/>
              <a:gd name="T11" fmla="*/ 17694720 60000 65536"/>
              <a:gd name="T12" fmla="*/ 31308 w 6864350"/>
              <a:gd name="T13" fmla="*/ 31307 h 641350"/>
              <a:gd name="T14" fmla="*/ 6833042 w 6864350"/>
              <a:gd name="T15" fmla="*/ 610043 h 641350"/>
            </a:gdLst>
            <a:ahLst/>
            <a:cxnLst>
              <a:cxn ang="T8">
                <a:pos x="T0" y="T1"/>
              </a:cxn>
              <a:cxn ang="T9">
                <a:pos x="T2" y="T3"/>
              </a:cxn>
              <a:cxn ang="T10">
                <a:pos x="T4" y="T5"/>
              </a:cxn>
              <a:cxn ang="T11">
                <a:pos x="T6" y="T7"/>
              </a:cxn>
            </a:cxnLst>
            <a:rect l="T12" t="T13" r="T14" b="T15"/>
            <a:pathLst>
              <a:path w="6864350" h="641350">
                <a:moveTo>
                  <a:pt x="106894" y="0"/>
                </a:moveTo>
                <a:lnTo>
                  <a:pt x="6864350" y="0"/>
                </a:lnTo>
                <a:lnTo>
                  <a:pt x="6864350" y="534456"/>
                </a:lnTo>
                <a:cubicBezTo>
                  <a:pt x="6864350" y="593491"/>
                  <a:pt x="6816491" y="641349"/>
                  <a:pt x="6757456" y="641350"/>
                </a:cubicBezTo>
                <a:lnTo>
                  <a:pt x="0" y="641350"/>
                </a:lnTo>
                <a:lnTo>
                  <a:pt x="0" y="106894"/>
                </a:lnTo>
                <a:cubicBezTo>
                  <a:pt x="0" y="47858"/>
                  <a:pt x="47858" y="0"/>
                  <a:pt x="106893" y="0"/>
                </a:cubicBezTo>
                <a:close/>
              </a:path>
            </a:pathLst>
          </a:custGeom>
          <a:gradFill rotWithShape="1">
            <a:gsLst>
              <a:gs pos="0">
                <a:srgbClr val="0E309B"/>
              </a:gs>
              <a:gs pos="100000">
                <a:srgbClr val="0098DB"/>
              </a:gs>
            </a:gsLst>
            <a:lin ang="16200000"/>
          </a:gradFill>
          <a:ln w="9525" algn="ctr">
            <a:solidFill>
              <a:srgbClr val="0E309B"/>
            </a:solidFill>
            <a:round/>
            <a:headEnd/>
            <a:tailEnd/>
          </a:ln>
        </p:spPr>
        <p:txBody>
          <a:bodyPr anchor="ctr"/>
          <a:lstStyle/>
          <a:p>
            <a:pPr algn="ctr"/>
            <a:r>
              <a:rPr lang="en-US" sz="2000" b="1">
                <a:solidFill>
                  <a:schemeClr val="bg1"/>
                </a:solidFill>
                <a:cs typeface="Arial" charset="0"/>
              </a:rPr>
              <a:t>“VIDEO IS THE NEW VOICE”™</a:t>
            </a:r>
          </a:p>
        </p:txBody>
      </p:sp>
      <p:sp>
        <p:nvSpPr>
          <p:cNvPr id="298011" name="AutoShape 27"/>
          <p:cNvSpPr>
            <a:spLocks noChangeArrowheads="1"/>
          </p:cNvSpPr>
          <p:nvPr/>
        </p:nvSpPr>
        <p:spPr bwMode="auto">
          <a:xfrm>
            <a:off x="1304925" y="1047750"/>
            <a:ext cx="3827463" cy="776288"/>
          </a:xfrm>
          <a:prstGeom prst="roundRect">
            <a:avLst>
              <a:gd name="adj" fmla="val 16667"/>
            </a:avLst>
          </a:prstGeom>
          <a:gradFill rotWithShape="1">
            <a:gsLst>
              <a:gs pos="0">
                <a:srgbClr val="DBD600"/>
              </a:gs>
              <a:gs pos="100000">
                <a:srgbClr val="DBD600">
                  <a:gamma/>
                  <a:shade val="66275"/>
                  <a:invGamma/>
                </a:srgbClr>
              </a:gs>
            </a:gsLst>
            <a:lin ang="5400000" scaled="1"/>
          </a:gradFill>
          <a:ln w="9525">
            <a:noFill/>
            <a:round/>
            <a:headEnd/>
            <a:tailEnd/>
          </a:ln>
          <a:effectLst>
            <a:outerShdw blurRad="63500" dist="38099" dir="2700000" algn="ctr" rotWithShape="0">
              <a:schemeClr val="tx1">
                <a:alpha val="74998"/>
              </a:schemeClr>
            </a:outerShdw>
          </a:effectLst>
        </p:spPr>
        <p:txBody>
          <a:bodyPr anchor="ctr"/>
          <a:lstStyle/>
          <a:p>
            <a:pPr algn="ctr" eaLnBrk="1" hangingPunct="1">
              <a:lnSpc>
                <a:spcPct val="105000"/>
              </a:lnSpc>
              <a:spcBef>
                <a:spcPct val="60000"/>
              </a:spcBef>
              <a:buClr>
                <a:srgbClr val="E2720C"/>
              </a:buClr>
              <a:defRPr/>
            </a:pPr>
            <a:r>
              <a:rPr lang="en-US" sz="1400" b="1" i="1">
                <a:ea typeface="ＭＳ Ｐゴシック" pitchFamily="34" charset="-128"/>
                <a:cs typeface="Arial" charset="0"/>
              </a:rPr>
              <a:t>Mission: To Enable Secure Multimedia Communications Through Any Network To And From Any Endpoint In The World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6642"/>
                                        </p:tgtEl>
                                        <p:attrNameLst>
                                          <p:attrName>style.visibility</p:attrName>
                                        </p:attrNameLst>
                                      </p:cBhvr>
                                      <p:to>
                                        <p:strVal val="visible"/>
                                      </p:to>
                                    </p:set>
                                    <p:animEffect transition="in" filter="dissolve">
                                      <p:cBhvr>
                                        <p:cTn id="7" dur="500"/>
                                        <p:tgtEl>
                                          <p:spTgt spid="2664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98011"/>
                                        </p:tgtEl>
                                        <p:attrNameLst>
                                          <p:attrName>style.visibility</p:attrName>
                                        </p:attrNameLst>
                                      </p:cBhvr>
                                      <p:to>
                                        <p:strVal val="visible"/>
                                      </p:to>
                                    </p:set>
                                    <p:animEffect transition="in" filter="dissolve">
                                      <p:cBhvr>
                                        <p:cTn id="10" dur="500"/>
                                        <p:tgtEl>
                                          <p:spTgt spid="2980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42" grpId="0"/>
      <p:bldP spid="298011" grpId="0" animBg="1"/>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n-US" smtClean="0"/>
              <a:t>Number of Choices Per Menu</a:t>
            </a:r>
          </a:p>
        </p:txBody>
      </p:sp>
      <p:sp>
        <p:nvSpPr>
          <p:cNvPr id="79875" name="Rectangle 3"/>
          <p:cNvSpPr>
            <a:spLocks noGrp="1" noChangeArrowheads="1"/>
          </p:cNvSpPr>
          <p:nvPr>
            <p:ph type="body" idx="1"/>
          </p:nvPr>
        </p:nvSpPr>
        <p:spPr/>
        <p:txBody>
          <a:bodyPr/>
          <a:lstStyle/>
          <a:p>
            <a:r>
              <a:rPr lang="en-US" dirty="0" smtClean="0"/>
              <a:t>The primacy and </a:t>
            </a:r>
            <a:r>
              <a:rPr lang="en-US" dirty="0" err="1" smtClean="0"/>
              <a:t>recency</a:t>
            </a:r>
            <a:r>
              <a:rPr lang="en-US" dirty="0" smtClean="0"/>
              <a:t> </a:t>
            </a:r>
            <a:r>
              <a:rPr lang="en-US" dirty="0" smtClean="0"/>
              <a:t>effects</a:t>
            </a:r>
          </a:p>
          <a:p>
            <a:pPr lvl="1"/>
            <a:r>
              <a:rPr lang="en-US" dirty="0" smtClean="0"/>
              <a:t>Designers should also consider the primacy and </a:t>
            </a:r>
            <a:r>
              <a:rPr lang="en-US" dirty="0" err="1" smtClean="0"/>
              <a:t>recency</a:t>
            </a:r>
            <a:r>
              <a:rPr lang="en-US" dirty="0" smtClean="0"/>
              <a:t> effect that enables users to remember the first and last options most frequently. The </a:t>
            </a:r>
            <a:r>
              <a:rPr lang="en-US" dirty="0" err="1" smtClean="0"/>
              <a:t>recency</a:t>
            </a:r>
            <a:r>
              <a:rPr lang="en-US" dirty="0" smtClean="0"/>
              <a:t> effect makes the last few items presented in a list the easiest to recall. However, a short disturbance or interference can make it difficult to remember the last few items (</a:t>
            </a:r>
            <a:r>
              <a:rPr lang="en-US" dirty="0" err="1" smtClean="0"/>
              <a:t>Baddeley</a:t>
            </a:r>
            <a:r>
              <a:rPr lang="en-US" dirty="0" smtClean="0"/>
              <a:t>, 1999).</a:t>
            </a:r>
          </a:p>
          <a:p>
            <a:r>
              <a:rPr lang="en-US" dirty="0" smtClean="0"/>
              <a:t>Most people can only remember 5 choice</a:t>
            </a:r>
          </a:p>
          <a:p>
            <a:pPr lvl="1"/>
            <a:r>
              <a:rPr lang="en-US" dirty="0" smtClean="0"/>
              <a:t>Some can remember more, some less</a:t>
            </a:r>
          </a:p>
          <a:p>
            <a:pPr lvl="1"/>
            <a:r>
              <a:rPr lang="en-US" dirty="0" smtClean="0"/>
              <a:t>More complex instructions are harder to remember</a:t>
            </a:r>
          </a:p>
          <a:p>
            <a:pPr lvl="1"/>
            <a:r>
              <a:rPr lang="en-US" dirty="0" smtClean="0"/>
              <a:t>Older users have more difficulty remembering</a:t>
            </a:r>
          </a:p>
          <a:p>
            <a:pPr lvl="1"/>
            <a:r>
              <a:rPr lang="en-US" dirty="0" smtClean="0"/>
              <a:t>5 items </a:t>
            </a:r>
            <a:r>
              <a:rPr lang="en-US" u="sng" dirty="0" smtClean="0"/>
              <a:t>+</a:t>
            </a:r>
            <a:r>
              <a:rPr lang="en-US" dirty="0" smtClean="0"/>
              <a:t>2, depending on user base and complexity, is a good rule of thumb</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9874"/>
                                        </p:tgtEl>
                                        <p:attrNameLst>
                                          <p:attrName>style.visibility</p:attrName>
                                        </p:attrNameLst>
                                      </p:cBhvr>
                                      <p:to>
                                        <p:strVal val="visible"/>
                                      </p:to>
                                    </p:set>
                                    <p:animEffect transition="in" filter="fade">
                                      <p:cBhvr>
                                        <p:cTn id="7" dur="2000"/>
                                        <p:tgtEl>
                                          <p:spTgt spid="79874"/>
                                        </p:tgtEl>
                                      </p:cBhvr>
                                    </p:animEffect>
                                  </p:childTnLst>
                                </p:cTn>
                              </p:par>
                            </p:childTnLst>
                          </p:cTn>
                        </p:par>
                        <p:par>
                          <p:cTn id="8" fill="hold">
                            <p:stCondLst>
                              <p:cond delay="2000"/>
                            </p:stCondLst>
                            <p:childTnLst>
                              <p:par>
                                <p:cTn id="9" presetID="22" presetClass="entr" presetSubtype="8" fill="hold" grpId="0" nodeType="afterEffect">
                                  <p:stCondLst>
                                    <p:cond delay="0"/>
                                  </p:stCondLst>
                                  <p:childTnLst>
                                    <p:set>
                                      <p:cBhvr>
                                        <p:cTn id="10" dur="1" fill="hold">
                                          <p:stCondLst>
                                            <p:cond delay="0"/>
                                          </p:stCondLst>
                                        </p:cTn>
                                        <p:tgtEl>
                                          <p:spTgt spid="79875">
                                            <p:txEl>
                                              <p:pRg st="0" end="0"/>
                                            </p:txEl>
                                          </p:spTgt>
                                        </p:tgtEl>
                                        <p:attrNameLst>
                                          <p:attrName>style.visibility</p:attrName>
                                        </p:attrNameLst>
                                      </p:cBhvr>
                                      <p:to>
                                        <p:strVal val="visible"/>
                                      </p:to>
                                    </p:set>
                                    <p:animEffect transition="in" filter="wipe(left)">
                                      <p:cBhvr>
                                        <p:cTn id="11" dur="1000"/>
                                        <p:tgtEl>
                                          <p:spTgt spid="79875">
                                            <p:txEl>
                                              <p:pRg st="0" end="0"/>
                                            </p:txEl>
                                          </p:spTgt>
                                        </p:tgtEl>
                                      </p:cBhvr>
                                    </p:animEffect>
                                  </p:childTnLst>
                                </p:cTn>
                              </p:par>
                            </p:childTnLst>
                          </p:cTn>
                        </p:par>
                        <p:par>
                          <p:cTn id="12" fill="hold">
                            <p:stCondLst>
                              <p:cond delay="3000"/>
                            </p:stCondLst>
                            <p:childTnLst>
                              <p:par>
                                <p:cTn id="13" presetID="22" presetClass="entr" presetSubtype="8" fill="hold" grpId="0" nodeType="afterEffect">
                                  <p:stCondLst>
                                    <p:cond delay="0"/>
                                  </p:stCondLst>
                                  <p:childTnLst>
                                    <p:set>
                                      <p:cBhvr>
                                        <p:cTn id="14" dur="1" fill="hold">
                                          <p:stCondLst>
                                            <p:cond delay="0"/>
                                          </p:stCondLst>
                                        </p:cTn>
                                        <p:tgtEl>
                                          <p:spTgt spid="79875">
                                            <p:txEl>
                                              <p:pRg st="1" end="1"/>
                                            </p:txEl>
                                          </p:spTgt>
                                        </p:tgtEl>
                                        <p:attrNameLst>
                                          <p:attrName>style.visibility</p:attrName>
                                        </p:attrNameLst>
                                      </p:cBhvr>
                                      <p:to>
                                        <p:strVal val="visible"/>
                                      </p:to>
                                    </p:set>
                                    <p:animEffect transition="in" filter="wipe(left)">
                                      <p:cBhvr>
                                        <p:cTn id="15" dur="1000"/>
                                        <p:tgtEl>
                                          <p:spTgt spid="79875">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79875">
                                            <p:txEl>
                                              <p:pRg st="2" end="2"/>
                                            </p:txEl>
                                          </p:spTgt>
                                        </p:tgtEl>
                                        <p:attrNameLst>
                                          <p:attrName>style.visibility</p:attrName>
                                        </p:attrNameLst>
                                      </p:cBhvr>
                                      <p:to>
                                        <p:strVal val="visible"/>
                                      </p:to>
                                    </p:set>
                                    <p:animEffect transition="in" filter="wipe(left)">
                                      <p:cBhvr>
                                        <p:cTn id="20" dur="1000"/>
                                        <p:tgtEl>
                                          <p:spTgt spid="79875">
                                            <p:txEl>
                                              <p:pRg st="2" end="2"/>
                                            </p:txEl>
                                          </p:spTgt>
                                        </p:tgtEl>
                                      </p:cBhvr>
                                    </p:animEffect>
                                  </p:childTnLst>
                                </p:cTn>
                              </p:par>
                            </p:childTnLst>
                          </p:cTn>
                        </p:par>
                        <p:par>
                          <p:cTn id="21" fill="hold">
                            <p:stCondLst>
                              <p:cond delay="1000"/>
                            </p:stCondLst>
                            <p:childTnLst>
                              <p:par>
                                <p:cTn id="22" presetID="22" presetClass="entr" presetSubtype="8" fill="hold" grpId="0" nodeType="afterEffect">
                                  <p:stCondLst>
                                    <p:cond delay="0"/>
                                  </p:stCondLst>
                                  <p:childTnLst>
                                    <p:set>
                                      <p:cBhvr>
                                        <p:cTn id="23" dur="1" fill="hold">
                                          <p:stCondLst>
                                            <p:cond delay="0"/>
                                          </p:stCondLst>
                                        </p:cTn>
                                        <p:tgtEl>
                                          <p:spTgt spid="79875">
                                            <p:txEl>
                                              <p:pRg st="3" end="3"/>
                                            </p:txEl>
                                          </p:spTgt>
                                        </p:tgtEl>
                                        <p:attrNameLst>
                                          <p:attrName>style.visibility</p:attrName>
                                        </p:attrNameLst>
                                      </p:cBhvr>
                                      <p:to>
                                        <p:strVal val="visible"/>
                                      </p:to>
                                    </p:set>
                                    <p:animEffect transition="in" filter="wipe(left)">
                                      <p:cBhvr>
                                        <p:cTn id="24" dur="1000"/>
                                        <p:tgtEl>
                                          <p:spTgt spid="79875">
                                            <p:txEl>
                                              <p:pRg st="3" end="3"/>
                                            </p:txEl>
                                          </p:spTgt>
                                        </p:tgtEl>
                                      </p:cBhvr>
                                    </p:animEffect>
                                  </p:childTnLst>
                                </p:cTn>
                              </p:par>
                            </p:childTnLst>
                          </p:cTn>
                        </p:par>
                        <p:par>
                          <p:cTn id="25" fill="hold">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79875">
                                            <p:txEl>
                                              <p:pRg st="4" end="4"/>
                                            </p:txEl>
                                          </p:spTgt>
                                        </p:tgtEl>
                                        <p:attrNameLst>
                                          <p:attrName>style.visibility</p:attrName>
                                        </p:attrNameLst>
                                      </p:cBhvr>
                                      <p:to>
                                        <p:strVal val="visible"/>
                                      </p:to>
                                    </p:set>
                                    <p:animEffect transition="in" filter="wipe(left)">
                                      <p:cBhvr>
                                        <p:cTn id="28" dur="1000"/>
                                        <p:tgtEl>
                                          <p:spTgt spid="79875">
                                            <p:txEl>
                                              <p:pRg st="4" end="4"/>
                                            </p:txEl>
                                          </p:spTgt>
                                        </p:tgtEl>
                                      </p:cBhvr>
                                    </p:animEffect>
                                  </p:childTnLst>
                                </p:cTn>
                              </p:par>
                            </p:childTnLst>
                          </p:cTn>
                        </p:par>
                        <p:par>
                          <p:cTn id="29" fill="hold">
                            <p:stCondLst>
                              <p:cond delay="3000"/>
                            </p:stCondLst>
                            <p:childTnLst>
                              <p:par>
                                <p:cTn id="30" presetID="22" presetClass="entr" presetSubtype="8" fill="hold" grpId="0" nodeType="afterEffect">
                                  <p:stCondLst>
                                    <p:cond delay="0"/>
                                  </p:stCondLst>
                                  <p:childTnLst>
                                    <p:set>
                                      <p:cBhvr>
                                        <p:cTn id="31" dur="1" fill="hold">
                                          <p:stCondLst>
                                            <p:cond delay="0"/>
                                          </p:stCondLst>
                                        </p:cTn>
                                        <p:tgtEl>
                                          <p:spTgt spid="79875">
                                            <p:txEl>
                                              <p:pRg st="5" end="5"/>
                                            </p:txEl>
                                          </p:spTgt>
                                        </p:tgtEl>
                                        <p:attrNameLst>
                                          <p:attrName>style.visibility</p:attrName>
                                        </p:attrNameLst>
                                      </p:cBhvr>
                                      <p:to>
                                        <p:strVal val="visible"/>
                                      </p:to>
                                    </p:set>
                                    <p:animEffect transition="in" filter="wipe(left)">
                                      <p:cBhvr>
                                        <p:cTn id="32" dur="1000"/>
                                        <p:tgtEl>
                                          <p:spTgt spid="79875">
                                            <p:txEl>
                                              <p:pRg st="5" end="5"/>
                                            </p:txEl>
                                          </p:spTgt>
                                        </p:tgtEl>
                                      </p:cBhvr>
                                    </p:animEffect>
                                  </p:childTnLst>
                                </p:cTn>
                              </p:par>
                            </p:childTnLst>
                          </p:cTn>
                        </p:par>
                        <p:par>
                          <p:cTn id="33" fill="hold">
                            <p:stCondLst>
                              <p:cond delay="4000"/>
                            </p:stCondLst>
                            <p:childTnLst>
                              <p:par>
                                <p:cTn id="34" presetID="22" presetClass="entr" presetSubtype="8" fill="hold" grpId="0" nodeType="afterEffect">
                                  <p:stCondLst>
                                    <p:cond delay="0"/>
                                  </p:stCondLst>
                                  <p:childTnLst>
                                    <p:set>
                                      <p:cBhvr>
                                        <p:cTn id="35" dur="1" fill="hold">
                                          <p:stCondLst>
                                            <p:cond delay="0"/>
                                          </p:stCondLst>
                                        </p:cTn>
                                        <p:tgtEl>
                                          <p:spTgt spid="79875">
                                            <p:txEl>
                                              <p:pRg st="6" end="6"/>
                                            </p:txEl>
                                          </p:spTgt>
                                        </p:tgtEl>
                                        <p:attrNameLst>
                                          <p:attrName>style.visibility</p:attrName>
                                        </p:attrNameLst>
                                      </p:cBhvr>
                                      <p:to>
                                        <p:strVal val="visible"/>
                                      </p:to>
                                    </p:set>
                                    <p:animEffect transition="in" filter="wipe(left)">
                                      <p:cBhvr>
                                        <p:cTn id="36" dur="1000"/>
                                        <p:tgtEl>
                                          <p:spTgt spid="7987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p:bldP spid="79875"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smtClean="0"/>
              <a:t>Delimiters:  To # or not to #</a:t>
            </a:r>
          </a:p>
        </p:txBody>
      </p:sp>
      <p:sp>
        <p:nvSpPr>
          <p:cNvPr id="83971" name="Rectangle 3"/>
          <p:cNvSpPr>
            <a:spLocks noGrp="1" noChangeArrowheads="1"/>
          </p:cNvSpPr>
          <p:nvPr>
            <p:ph type="body" idx="1"/>
          </p:nvPr>
        </p:nvSpPr>
        <p:spPr/>
        <p:txBody>
          <a:bodyPr/>
          <a:lstStyle/>
          <a:p>
            <a:r>
              <a:rPr lang="en-US" dirty="0" smtClean="0"/>
              <a:t>What is that thing (#) called</a:t>
            </a:r>
          </a:p>
          <a:p>
            <a:pPr lvl="1"/>
            <a:r>
              <a:rPr lang="en-US" dirty="0" smtClean="0"/>
              <a:t>Pound, Number Sign, Hash</a:t>
            </a:r>
          </a:p>
          <a:p>
            <a:r>
              <a:rPr lang="en-US" dirty="0" smtClean="0"/>
              <a:t>Telling them where it is</a:t>
            </a:r>
          </a:p>
          <a:p>
            <a:pPr lvl="1"/>
            <a:r>
              <a:rPr lang="en-US" dirty="0" smtClean="0"/>
              <a:t>The # Key is located at the lower right corner of your keypad.</a:t>
            </a:r>
          </a:p>
          <a:p>
            <a:r>
              <a:rPr lang="en-US" dirty="0" smtClean="0"/>
              <a:t>Enter your 4 Digit PIN followed by the #?</a:t>
            </a:r>
          </a:p>
          <a:p>
            <a:pPr lvl="1"/>
            <a:r>
              <a:rPr lang="en-US" dirty="0" smtClean="0"/>
              <a:t>Why required the # if you know length of the expected input?</a:t>
            </a:r>
          </a:p>
          <a:p>
            <a:r>
              <a:rPr lang="en-US" dirty="0" smtClean="0"/>
              <a:t>Enter your 4 Digit PIN</a:t>
            </a:r>
          </a:p>
          <a:p>
            <a:pPr lvl="1"/>
            <a:r>
              <a:rPr lang="en-US" dirty="0" smtClean="0"/>
              <a:t>What to do if they enter # anyway?</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3970"/>
                                        </p:tgtEl>
                                        <p:attrNameLst>
                                          <p:attrName>style.visibility</p:attrName>
                                        </p:attrNameLst>
                                      </p:cBhvr>
                                      <p:to>
                                        <p:strVal val="visible"/>
                                      </p:to>
                                    </p:set>
                                    <p:animEffect transition="in" filter="fade">
                                      <p:cBhvr>
                                        <p:cTn id="7" dur="2000"/>
                                        <p:tgtEl>
                                          <p:spTgt spid="83970"/>
                                        </p:tgtEl>
                                      </p:cBhvr>
                                    </p:animEffect>
                                  </p:childTnLst>
                                </p:cTn>
                              </p:par>
                            </p:childTnLst>
                          </p:cTn>
                        </p:par>
                        <p:par>
                          <p:cTn id="8" fill="hold">
                            <p:stCondLst>
                              <p:cond delay="2000"/>
                            </p:stCondLst>
                            <p:childTnLst>
                              <p:par>
                                <p:cTn id="9" presetID="22" presetClass="entr" presetSubtype="8" fill="hold" grpId="0" nodeType="afterEffect">
                                  <p:stCondLst>
                                    <p:cond delay="0"/>
                                  </p:stCondLst>
                                  <p:childTnLst>
                                    <p:set>
                                      <p:cBhvr>
                                        <p:cTn id="10" dur="1" fill="hold">
                                          <p:stCondLst>
                                            <p:cond delay="0"/>
                                          </p:stCondLst>
                                        </p:cTn>
                                        <p:tgtEl>
                                          <p:spTgt spid="83971">
                                            <p:txEl>
                                              <p:pRg st="0" end="0"/>
                                            </p:txEl>
                                          </p:spTgt>
                                        </p:tgtEl>
                                        <p:attrNameLst>
                                          <p:attrName>style.visibility</p:attrName>
                                        </p:attrNameLst>
                                      </p:cBhvr>
                                      <p:to>
                                        <p:strVal val="visible"/>
                                      </p:to>
                                    </p:set>
                                    <p:animEffect transition="in" filter="wipe(left)">
                                      <p:cBhvr>
                                        <p:cTn id="11" dur="1000"/>
                                        <p:tgtEl>
                                          <p:spTgt spid="83971">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83971">
                                            <p:txEl>
                                              <p:pRg st="1" end="1"/>
                                            </p:txEl>
                                          </p:spTgt>
                                        </p:tgtEl>
                                        <p:attrNameLst>
                                          <p:attrName>style.visibility</p:attrName>
                                        </p:attrNameLst>
                                      </p:cBhvr>
                                      <p:to>
                                        <p:strVal val="visible"/>
                                      </p:to>
                                    </p:set>
                                    <p:animEffect transition="in" filter="wipe(left)">
                                      <p:cBhvr>
                                        <p:cTn id="16" dur="1000"/>
                                        <p:tgtEl>
                                          <p:spTgt spid="83971">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83971">
                                            <p:txEl>
                                              <p:pRg st="2" end="2"/>
                                            </p:txEl>
                                          </p:spTgt>
                                        </p:tgtEl>
                                        <p:attrNameLst>
                                          <p:attrName>style.visibility</p:attrName>
                                        </p:attrNameLst>
                                      </p:cBhvr>
                                      <p:to>
                                        <p:strVal val="visible"/>
                                      </p:to>
                                    </p:set>
                                    <p:animEffect transition="in" filter="wipe(left)">
                                      <p:cBhvr>
                                        <p:cTn id="21" dur="1000"/>
                                        <p:tgtEl>
                                          <p:spTgt spid="83971">
                                            <p:txEl>
                                              <p:pRg st="2" end="2"/>
                                            </p:txEl>
                                          </p:spTgt>
                                        </p:tgtEl>
                                      </p:cBhvr>
                                    </p:animEffect>
                                  </p:childTnLst>
                                </p:cTn>
                              </p:par>
                            </p:childTnLst>
                          </p:cTn>
                        </p:par>
                        <p:par>
                          <p:cTn id="22" fill="hold">
                            <p:stCondLst>
                              <p:cond delay="1000"/>
                            </p:stCondLst>
                            <p:childTnLst>
                              <p:par>
                                <p:cTn id="23" presetID="22" presetClass="entr" presetSubtype="8" fill="hold" grpId="0" nodeType="afterEffect">
                                  <p:stCondLst>
                                    <p:cond delay="0"/>
                                  </p:stCondLst>
                                  <p:childTnLst>
                                    <p:set>
                                      <p:cBhvr>
                                        <p:cTn id="24" dur="1" fill="hold">
                                          <p:stCondLst>
                                            <p:cond delay="0"/>
                                          </p:stCondLst>
                                        </p:cTn>
                                        <p:tgtEl>
                                          <p:spTgt spid="83971">
                                            <p:txEl>
                                              <p:pRg st="3" end="3"/>
                                            </p:txEl>
                                          </p:spTgt>
                                        </p:tgtEl>
                                        <p:attrNameLst>
                                          <p:attrName>style.visibility</p:attrName>
                                        </p:attrNameLst>
                                      </p:cBhvr>
                                      <p:to>
                                        <p:strVal val="visible"/>
                                      </p:to>
                                    </p:set>
                                    <p:animEffect transition="in" filter="wipe(left)">
                                      <p:cBhvr>
                                        <p:cTn id="25" dur="1000"/>
                                        <p:tgtEl>
                                          <p:spTgt spid="83971">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83971">
                                            <p:txEl>
                                              <p:pRg st="4" end="4"/>
                                            </p:txEl>
                                          </p:spTgt>
                                        </p:tgtEl>
                                        <p:attrNameLst>
                                          <p:attrName>style.visibility</p:attrName>
                                        </p:attrNameLst>
                                      </p:cBhvr>
                                      <p:to>
                                        <p:strVal val="visible"/>
                                      </p:to>
                                    </p:set>
                                    <p:animEffect transition="in" filter="wipe(left)">
                                      <p:cBhvr>
                                        <p:cTn id="30" dur="1000"/>
                                        <p:tgtEl>
                                          <p:spTgt spid="83971">
                                            <p:txEl>
                                              <p:pRg st="4" end="4"/>
                                            </p:txEl>
                                          </p:spTgt>
                                        </p:tgtEl>
                                      </p:cBhvr>
                                    </p:animEffect>
                                  </p:childTnLst>
                                </p:cTn>
                              </p:par>
                            </p:childTnLst>
                          </p:cTn>
                        </p:par>
                        <p:par>
                          <p:cTn id="31" fill="hold">
                            <p:stCondLst>
                              <p:cond delay="1000"/>
                            </p:stCondLst>
                            <p:childTnLst>
                              <p:par>
                                <p:cTn id="32" presetID="22" presetClass="entr" presetSubtype="8" fill="hold" grpId="0" nodeType="afterEffect">
                                  <p:stCondLst>
                                    <p:cond delay="0"/>
                                  </p:stCondLst>
                                  <p:childTnLst>
                                    <p:set>
                                      <p:cBhvr>
                                        <p:cTn id="33" dur="1" fill="hold">
                                          <p:stCondLst>
                                            <p:cond delay="0"/>
                                          </p:stCondLst>
                                        </p:cTn>
                                        <p:tgtEl>
                                          <p:spTgt spid="83971">
                                            <p:txEl>
                                              <p:pRg st="5" end="5"/>
                                            </p:txEl>
                                          </p:spTgt>
                                        </p:tgtEl>
                                        <p:attrNameLst>
                                          <p:attrName>style.visibility</p:attrName>
                                        </p:attrNameLst>
                                      </p:cBhvr>
                                      <p:to>
                                        <p:strVal val="visible"/>
                                      </p:to>
                                    </p:set>
                                    <p:animEffect transition="in" filter="wipe(left)">
                                      <p:cBhvr>
                                        <p:cTn id="34" dur="1000"/>
                                        <p:tgtEl>
                                          <p:spTgt spid="83971">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83971">
                                            <p:txEl>
                                              <p:pRg st="6" end="6"/>
                                            </p:txEl>
                                          </p:spTgt>
                                        </p:tgtEl>
                                        <p:attrNameLst>
                                          <p:attrName>style.visibility</p:attrName>
                                        </p:attrNameLst>
                                      </p:cBhvr>
                                      <p:to>
                                        <p:strVal val="visible"/>
                                      </p:to>
                                    </p:set>
                                    <p:animEffect transition="in" filter="wipe(left)">
                                      <p:cBhvr>
                                        <p:cTn id="39" dur="1000"/>
                                        <p:tgtEl>
                                          <p:spTgt spid="83971">
                                            <p:txEl>
                                              <p:pRg st="6" end="6"/>
                                            </p:txEl>
                                          </p:spTgt>
                                        </p:tgtEl>
                                      </p:cBhvr>
                                    </p:animEffect>
                                  </p:childTnLst>
                                </p:cTn>
                              </p:par>
                            </p:childTnLst>
                          </p:cTn>
                        </p:par>
                        <p:par>
                          <p:cTn id="40" fill="hold">
                            <p:stCondLst>
                              <p:cond delay="1000"/>
                            </p:stCondLst>
                            <p:childTnLst>
                              <p:par>
                                <p:cTn id="41" presetID="22" presetClass="entr" presetSubtype="8" fill="hold" grpId="0" nodeType="afterEffect">
                                  <p:stCondLst>
                                    <p:cond delay="0"/>
                                  </p:stCondLst>
                                  <p:childTnLst>
                                    <p:set>
                                      <p:cBhvr>
                                        <p:cTn id="42" dur="1" fill="hold">
                                          <p:stCondLst>
                                            <p:cond delay="0"/>
                                          </p:stCondLst>
                                        </p:cTn>
                                        <p:tgtEl>
                                          <p:spTgt spid="83971">
                                            <p:txEl>
                                              <p:pRg st="7" end="7"/>
                                            </p:txEl>
                                          </p:spTgt>
                                        </p:tgtEl>
                                        <p:attrNameLst>
                                          <p:attrName>style.visibility</p:attrName>
                                        </p:attrNameLst>
                                      </p:cBhvr>
                                      <p:to>
                                        <p:strVal val="visible"/>
                                      </p:to>
                                    </p:set>
                                    <p:animEffect transition="in" filter="wipe(left)">
                                      <p:cBhvr>
                                        <p:cTn id="43" dur="1000"/>
                                        <p:tgtEl>
                                          <p:spTgt spid="8397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0" grpId="0"/>
      <p:bldP spid="83971"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z="2700" smtClean="0"/>
              <a:t>Other User Inputs</a:t>
            </a:r>
          </a:p>
        </p:txBody>
      </p:sp>
      <p:sp>
        <p:nvSpPr>
          <p:cNvPr id="43011" name="Rectangle 3"/>
          <p:cNvSpPr>
            <a:spLocks noGrp="1" noChangeArrowheads="1"/>
          </p:cNvSpPr>
          <p:nvPr>
            <p:ph type="body" idx="1"/>
          </p:nvPr>
        </p:nvSpPr>
        <p:spPr/>
        <p:txBody>
          <a:bodyPr/>
          <a:lstStyle/>
          <a:p>
            <a:r>
              <a:rPr lang="en-US" dirty="0" smtClean="0"/>
              <a:t>Lack of Instruction, Preparation.</a:t>
            </a:r>
          </a:p>
          <a:p>
            <a:r>
              <a:rPr lang="en-US" dirty="0" smtClean="0"/>
              <a:t>Directional Metaphors</a:t>
            </a:r>
          </a:p>
          <a:p>
            <a:r>
              <a:rPr lang="en-US" dirty="0" smtClean="0"/>
              <a:t>Consistent use of keys</a:t>
            </a:r>
          </a:p>
          <a:p>
            <a:r>
              <a:rPr lang="en-US" dirty="0" smtClean="0"/>
              <a:t>Mnemonics</a:t>
            </a:r>
          </a:p>
          <a:p>
            <a:r>
              <a:rPr lang="en-US" dirty="0" smtClean="0"/>
              <a:t>Dynamic Menus</a:t>
            </a:r>
          </a:p>
          <a:p>
            <a:r>
              <a:rPr lang="en-US" dirty="0" smtClean="0"/>
              <a:t>Alphabetic Input</a:t>
            </a:r>
          </a:p>
          <a:p>
            <a:pPr lvl="1"/>
            <a:r>
              <a:rPr lang="en-US" dirty="0" smtClean="0"/>
              <a:t>Two Button – Key then Position</a:t>
            </a:r>
          </a:p>
          <a:p>
            <a:pPr lvl="1"/>
            <a:r>
              <a:rPr lang="en-US" dirty="0" smtClean="0"/>
              <a:t>Two Button – Key then Location</a:t>
            </a:r>
          </a:p>
          <a:p>
            <a:pPr lvl="1"/>
            <a:r>
              <a:rPr lang="en-US" dirty="0" smtClean="0"/>
              <a:t>Count along the key</a:t>
            </a: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smtClean="0"/>
              <a:t>Press vs Enter</a:t>
            </a:r>
          </a:p>
        </p:txBody>
      </p:sp>
      <p:sp>
        <p:nvSpPr>
          <p:cNvPr id="81923" name="Rectangle 3"/>
          <p:cNvSpPr>
            <a:spLocks noGrp="1" noChangeArrowheads="1"/>
          </p:cNvSpPr>
          <p:nvPr>
            <p:ph type="body" idx="1"/>
          </p:nvPr>
        </p:nvSpPr>
        <p:spPr/>
        <p:txBody>
          <a:bodyPr/>
          <a:lstStyle/>
          <a:p>
            <a:r>
              <a:rPr lang="en-US" smtClean="0"/>
              <a:t>Use Press when a single digit entry is required</a:t>
            </a:r>
          </a:p>
          <a:p>
            <a:pPr lvl="1"/>
            <a:r>
              <a:rPr lang="en-US" smtClean="0"/>
              <a:t>Implies that no Delimiter (#) is Needed</a:t>
            </a:r>
          </a:p>
          <a:p>
            <a:pPr lvl="1"/>
            <a:r>
              <a:rPr lang="en-US" smtClean="0"/>
              <a:t>“For Sales, Press 1...”</a:t>
            </a:r>
          </a:p>
          <a:p>
            <a:r>
              <a:rPr lang="en-US" smtClean="0"/>
              <a:t>Use Enter when a multi-digit entry is required</a:t>
            </a:r>
          </a:p>
          <a:p>
            <a:pPr lvl="1"/>
            <a:r>
              <a:rPr lang="en-US" smtClean="0"/>
              <a:t>Doesn’t matter if it is a fixed-length entry or a variable-length entry</a:t>
            </a:r>
          </a:p>
          <a:p>
            <a:pPr lvl="1"/>
            <a:r>
              <a:rPr lang="en-US" smtClean="0"/>
              <a:t>“Enter your 4-digit PIN Now”</a:t>
            </a:r>
          </a:p>
          <a:p>
            <a:pPr lvl="1"/>
            <a:r>
              <a:rPr lang="en-US" smtClean="0"/>
              <a:t>“Enter you PIN, followed by the # key”</a:t>
            </a: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smtClean="0"/>
              <a:t>DTMF or ASR:  Different or Better</a:t>
            </a:r>
          </a:p>
        </p:txBody>
      </p:sp>
      <p:sp>
        <p:nvSpPr>
          <p:cNvPr id="29700" name="Rectangle 4"/>
          <p:cNvSpPr>
            <a:spLocks noGrp="1" noChangeArrowheads="1"/>
          </p:cNvSpPr>
          <p:nvPr>
            <p:ph type="body" sz="half" idx="1"/>
          </p:nvPr>
        </p:nvSpPr>
        <p:spPr/>
        <p:txBody>
          <a:bodyPr/>
          <a:lstStyle/>
          <a:p>
            <a:pPr>
              <a:lnSpc>
                <a:spcPct val="90000"/>
              </a:lnSpc>
            </a:pPr>
            <a:r>
              <a:rPr lang="en-US" sz="2000" smtClean="0"/>
              <a:t>DTMF: STRENGTHS</a:t>
            </a:r>
          </a:p>
          <a:p>
            <a:pPr lvl="1">
              <a:lnSpc>
                <a:spcPct val="90000"/>
              </a:lnSpc>
            </a:pPr>
            <a:r>
              <a:rPr lang="en-US" sz="2000" smtClean="0"/>
              <a:t>Familiarity</a:t>
            </a:r>
          </a:p>
          <a:p>
            <a:pPr lvl="1">
              <a:lnSpc>
                <a:spcPct val="90000"/>
              </a:lnSpc>
            </a:pPr>
            <a:r>
              <a:rPr lang="en-US" sz="2000" smtClean="0"/>
              <a:t>Ubiquity</a:t>
            </a:r>
          </a:p>
          <a:p>
            <a:pPr lvl="1">
              <a:lnSpc>
                <a:spcPct val="90000"/>
              </a:lnSpc>
            </a:pPr>
            <a:r>
              <a:rPr lang="en-US" sz="2000" smtClean="0"/>
              <a:t>Speed</a:t>
            </a:r>
          </a:p>
          <a:p>
            <a:pPr lvl="1">
              <a:lnSpc>
                <a:spcPct val="90000"/>
              </a:lnSpc>
            </a:pPr>
            <a:r>
              <a:rPr lang="en-US" sz="2000" smtClean="0"/>
              <a:t>Privacy</a:t>
            </a:r>
          </a:p>
          <a:p>
            <a:pPr lvl="1">
              <a:lnSpc>
                <a:spcPct val="90000"/>
              </a:lnSpc>
            </a:pPr>
            <a:r>
              <a:rPr lang="en-US" sz="2000" smtClean="0"/>
              <a:t>Efficiency</a:t>
            </a:r>
          </a:p>
          <a:p>
            <a:pPr lvl="1">
              <a:lnSpc>
                <a:spcPct val="90000"/>
              </a:lnSpc>
            </a:pPr>
            <a:r>
              <a:rPr lang="en-US" sz="2000" smtClean="0"/>
              <a:t>Availability</a:t>
            </a:r>
          </a:p>
          <a:p>
            <a:pPr lvl="1">
              <a:lnSpc>
                <a:spcPct val="90000"/>
              </a:lnSpc>
            </a:pPr>
            <a:r>
              <a:rPr lang="en-US" sz="2000" smtClean="0"/>
              <a:t>Cost</a:t>
            </a:r>
          </a:p>
          <a:p>
            <a:pPr>
              <a:lnSpc>
                <a:spcPct val="90000"/>
              </a:lnSpc>
            </a:pPr>
            <a:r>
              <a:rPr lang="en-US" sz="2000" smtClean="0"/>
              <a:t>DTMF: WEAKNESSES</a:t>
            </a:r>
          </a:p>
          <a:p>
            <a:pPr lvl="1">
              <a:lnSpc>
                <a:spcPct val="90000"/>
              </a:lnSpc>
            </a:pPr>
            <a:r>
              <a:rPr lang="en-US" sz="2000" smtClean="0"/>
              <a:t>Auditory Only</a:t>
            </a:r>
          </a:p>
          <a:p>
            <a:pPr lvl="1">
              <a:lnSpc>
                <a:spcPct val="90000"/>
              </a:lnSpc>
            </a:pPr>
            <a:r>
              <a:rPr lang="en-US" sz="2000" smtClean="0"/>
              <a:t>Taxes Working Memory</a:t>
            </a:r>
          </a:p>
          <a:p>
            <a:pPr lvl="1">
              <a:lnSpc>
                <a:spcPct val="90000"/>
              </a:lnSpc>
            </a:pPr>
            <a:r>
              <a:rPr lang="en-US" sz="2000" smtClean="0"/>
              <a:t>Limited Input Device</a:t>
            </a:r>
          </a:p>
          <a:p>
            <a:pPr lvl="1">
              <a:lnSpc>
                <a:spcPct val="90000"/>
              </a:lnSpc>
            </a:pPr>
            <a:r>
              <a:rPr lang="en-US" sz="2000" smtClean="0"/>
              <a:t>Variability in Equipment</a:t>
            </a:r>
          </a:p>
        </p:txBody>
      </p:sp>
      <p:sp>
        <p:nvSpPr>
          <p:cNvPr id="29701" name="Rectangle 5"/>
          <p:cNvSpPr>
            <a:spLocks noGrp="1" noChangeArrowheads="1"/>
          </p:cNvSpPr>
          <p:nvPr>
            <p:ph type="body" sz="half" idx="2"/>
          </p:nvPr>
        </p:nvSpPr>
        <p:spPr/>
        <p:txBody>
          <a:bodyPr/>
          <a:lstStyle/>
          <a:p>
            <a:pPr>
              <a:lnSpc>
                <a:spcPct val="90000"/>
              </a:lnSpc>
            </a:pPr>
            <a:r>
              <a:rPr lang="en-US" sz="2000" smtClean="0"/>
              <a:t>ASR: STRENGTHS</a:t>
            </a:r>
          </a:p>
          <a:p>
            <a:pPr lvl="1">
              <a:lnSpc>
                <a:spcPct val="90000"/>
              </a:lnSpc>
            </a:pPr>
            <a:r>
              <a:rPr lang="en-US" sz="2000" smtClean="0"/>
              <a:t>Hands Free in a Mobile World</a:t>
            </a:r>
          </a:p>
          <a:p>
            <a:pPr lvl="1">
              <a:lnSpc>
                <a:spcPct val="90000"/>
              </a:lnSpc>
            </a:pPr>
            <a:r>
              <a:rPr lang="en-US" sz="2000" smtClean="0"/>
              <a:t>Flexible</a:t>
            </a:r>
          </a:p>
          <a:p>
            <a:pPr lvl="1">
              <a:lnSpc>
                <a:spcPct val="90000"/>
              </a:lnSpc>
            </a:pPr>
            <a:r>
              <a:rPr lang="en-US" sz="2000" smtClean="0"/>
              <a:t>Adaptable</a:t>
            </a:r>
          </a:p>
          <a:p>
            <a:pPr lvl="1">
              <a:lnSpc>
                <a:spcPct val="90000"/>
              </a:lnSpc>
            </a:pPr>
            <a:r>
              <a:rPr lang="en-US" sz="2000" smtClean="0"/>
              <a:t>Good for Data Intensive Input</a:t>
            </a:r>
          </a:p>
          <a:p>
            <a:pPr lvl="2">
              <a:lnSpc>
                <a:spcPct val="90000"/>
              </a:lnSpc>
            </a:pPr>
            <a:r>
              <a:rPr lang="en-US" sz="1800" smtClean="0"/>
              <a:t>Automated Attendant</a:t>
            </a:r>
          </a:p>
          <a:p>
            <a:pPr lvl="2">
              <a:lnSpc>
                <a:spcPct val="90000"/>
              </a:lnSpc>
            </a:pPr>
            <a:r>
              <a:rPr lang="en-US" sz="1800" smtClean="0"/>
              <a:t>Lists</a:t>
            </a:r>
          </a:p>
          <a:p>
            <a:pPr>
              <a:lnSpc>
                <a:spcPct val="90000"/>
              </a:lnSpc>
            </a:pPr>
            <a:r>
              <a:rPr lang="en-US" sz="2000" smtClean="0"/>
              <a:t>ASR: WEAKNESSES</a:t>
            </a:r>
          </a:p>
          <a:p>
            <a:pPr lvl="1">
              <a:lnSpc>
                <a:spcPct val="90000"/>
              </a:lnSpc>
            </a:pPr>
            <a:r>
              <a:rPr lang="en-US" sz="2000" smtClean="0"/>
              <a:t>Cost</a:t>
            </a:r>
          </a:p>
          <a:p>
            <a:pPr lvl="1">
              <a:lnSpc>
                <a:spcPct val="90000"/>
              </a:lnSpc>
            </a:pPr>
            <a:r>
              <a:rPr lang="en-US" sz="2000" smtClean="0"/>
              <a:t>Difficult to Recover From Errors</a:t>
            </a:r>
          </a:p>
          <a:p>
            <a:pPr lvl="1">
              <a:lnSpc>
                <a:spcPct val="90000"/>
              </a:lnSpc>
            </a:pPr>
            <a:r>
              <a:rPr lang="en-US" sz="2000" smtClean="0"/>
              <a:t>Error Amplification</a:t>
            </a:r>
          </a:p>
          <a:p>
            <a:pPr lvl="1">
              <a:lnSpc>
                <a:spcPct val="90000"/>
              </a:lnSpc>
            </a:pPr>
            <a:r>
              <a:rPr lang="en-US" sz="2000" smtClean="0"/>
              <a:t>Regional Issues</a:t>
            </a:r>
          </a:p>
          <a:p>
            <a:pPr lvl="1">
              <a:lnSpc>
                <a:spcPct val="90000"/>
              </a:lnSpc>
            </a:pPr>
            <a:r>
              <a:rPr lang="en-US" sz="2000" smtClean="0"/>
              <a:t>Legally Ambiguous</a:t>
            </a:r>
          </a:p>
          <a:p>
            <a:pPr lvl="1">
              <a:lnSpc>
                <a:spcPct val="90000"/>
              </a:lnSpc>
            </a:pPr>
            <a:endParaRPr lang="en-US" sz="2000" smtClean="0"/>
          </a:p>
          <a:p>
            <a:pPr>
              <a:lnSpc>
                <a:spcPct val="90000"/>
              </a:lnSpc>
            </a:pPr>
            <a:endParaRPr lang="en-US" sz="2000" smtClean="0"/>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US" smtClean="0"/>
              <a:t>ASR Menus</a:t>
            </a:r>
          </a:p>
        </p:txBody>
      </p:sp>
      <p:sp>
        <p:nvSpPr>
          <p:cNvPr id="86019" name="Rectangle 3"/>
          <p:cNvSpPr>
            <a:spLocks noGrp="1" noChangeArrowheads="1"/>
          </p:cNvSpPr>
          <p:nvPr>
            <p:ph type="body" idx="1"/>
          </p:nvPr>
        </p:nvSpPr>
        <p:spPr/>
        <p:txBody>
          <a:bodyPr/>
          <a:lstStyle/>
          <a:p>
            <a:r>
              <a:rPr lang="en-US" smtClean="0"/>
              <a:t>Don’t mimic DTMF menus</a:t>
            </a:r>
          </a:p>
          <a:p>
            <a:pPr lvl="1"/>
            <a:r>
              <a:rPr lang="en-US" smtClean="0"/>
              <a:t>“To Pay with Visa, press 1 or say one”</a:t>
            </a:r>
          </a:p>
          <a:p>
            <a:pPr lvl="1"/>
            <a:r>
              <a:rPr lang="en-US" smtClean="0"/>
              <a:t>“To Pay with Visa, press or say 1”</a:t>
            </a:r>
          </a:p>
          <a:p>
            <a:pPr lvl="1"/>
            <a:r>
              <a:rPr lang="en-US" smtClean="0"/>
              <a:t>“To Pay with Visa, say Visa”</a:t>
            </a:r>
          </a:p>
          <a:p>
            <a:r>
              <a:rPr lang="en-US" smtClean="0"/>
              <a:t>How about</a:t>
            </a:r>
          </a:p>
          <a:p>
            <a:pPr lvl="1"/>
            <a:r>
              <a:rPr lang="en-US" smtClean="0"/>
              <a:t>“What Credit Card Would You Like to Use to Pay for That”</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6018"/>
                                        </p:tgtEl>
                                        <p:attrNameLst>
                                          <p:attrName>style.visibility</p:attrName>
                                        </p:attrNameLst>
                                      </p:cBhvr>
                                      <p:to>
                                        <p:strVal val="visible"/>
                                      </p:to>
                                    </p:set>
                                    <p:animEffect transition="in" filter="fade">
                                      <p:cBhvr>
                                        <p:cTn id="7" dur="2000"/>
                                        <p:tgtEl>
                                          <p:spTgt spid="86018"/>
                                        </p:tgtEl>
                                      </p:cBhvr>
                                    </p:animEffect>
                                  </p:childTnLst>
                                </p:cTn>
                              </p:par>
                            </p:childTnLst>
                          </p:cTn>
                        </p:par>
                        <p:par>
                          <p:cTn id="8" fill="hold">
                            <p:stCondLst>
                              <p:cond delay="2000"/>
                            </p:stCondLst>
                            <p:childTnLst>
                              <p:par>
                                <p:cTn id="9" presetID="22" presetClass="entr" presetSubtype="8" fill="hold" grpId="0" nodeType="afterEffect">
                                  <p:stCondLst>
                                    <p:cond delay="0"/>
                                  </p:stCondLst>
                                  <p:childTnLst>
                                    <p:set>
                                      <p:cBhvr>
                                        <p:cTn id="10" dur="1" fill="hold">
                                          <p:stCondLst>
                                            <p:cond delay="0"/>
                                          </p:stCondLst>
                                        </p:cTn>
                                        <p:tgtEl>
                                          <p:spTgt spid="86019">
                                            <p:txEl>
                                              <p:pRg st="0" end="0"/>
                                            </p:txEl>
                                          </p:spTgt>
                                        </p:tgtEl>
                                        <p:attrNameLst>
                                          <p:attrName>style.visibility</p:attrName>
                                        </p:attrNameLst>
                                      </p:cBhvr>
                                      <p:to>
                                        <p:strVal val="visible"/>
                                      </p:to>
                                    </p:set>
                                    <p:animEffect transition="in" filter="wipe(left)">
                                      <p:cBhvr>
                                        <p:cTn id="11" dur="1000"/>
                                        <p:tgtEl>
                                          <p:spTgt spid="86019">
                                            <p:txEl>
                                              <p:pRg st="0" end="0"/>
                                            </p:txEl>
                                          </p:spTgt>
                                        </p:tgtEl>
                                      </p:cBhvr>
                                    </p:animEffect>
                                  </p:childTnLst>
                                </p:cTn>
                              </p:par>
                            </p:childTnLst>
                          </p:cTn>
                        </p:par>
                        <p:par>
                          <p:cTn id="12" fill="hold">
                            <p:stCondLst>
                              <p:cond delay="3000"/>
                            </p:stCondLst>
                            <p:childTnLst>
                              <p:par>
                                <p:cTn id="13" presetID="22" presetClass="entr" presetSubtype="8" fill="hold" grpId="0" nodeType="afterEffect">
                                  <p:stCondLst>
                                    <p:cond delay="0"/>
                                  </p:stCondLst>
                                  <p:childTnLst>
                                    <p:set>
                                      <p:cBhvr>
                                        <p:cTn id="14" dur="1" fill="hold">
                                          <p:stCondLst>
                                            <p:cond delay="0"/>
                                          </p:stCondLst>
                                        </p:cTn>
                                        <p:tgtEl>
                                          <p:spTgt spid="86019">
                                            <p:txEl>
                                              <p:pRg st="1" end="1"/>
                                            </p:txEl>
                                          </p:spTgt>
                                        </p:tgtEl>
                                        <p:attrNameLst>
                                          <p:attrName>style.visibility</p:attrName>
                                        </p:attrNameLst>
                                      </p:cBhvr>
                                      <p:to>
                                        <p:strVal val="visible"/>
                                      </p:to>
                                    </p:set>
                                    <p:animEffect transition="in" filter="wipe(left)">
                                      <p:cBhvr>
                                        <p:cTn id="15" dur="1000"/>
                                        <p:tgtEl>
                                          <p:spTgt spid="86019">
                                            <p:txEl>
                                              <p:pRg st="1" end="1"/>
                                            </p:txEl>
                                          </p:spTgt>
                                        </p:tgtEl>
                                      </p:cBhvr>
                                    </p:animEffect>
                                  </p:childTnLst>
                                </p:cTn>
                              </p:par>
                            </p:childTnLst>
                          </p:cTn>
                        </p:par>
                        <p:par>
                          <p:cTn id="16" fill="hold">
                            <p:stCondLst>
                              <p:cond delay="4000"/>
                            </p:stCondLst>
                            <p:childTnLst>
                              <p:par>
                                <p:cTn id="17" presetID="22" presetClass="entr" presetSubtype="8" fill="hold" grpId="0" nodeType="afterEffect">
                                  <p:stCondLst>
                                    <p:cond delay="0"/>
                                  </p:stCondLst>
                                  <p:childTnLst>
                                    <p:set>
                                      <p:cBhvr>
                                        <p:cTn id="18" dur="1" fill="hold">
                                          <p:stCondLst>
                                            <p:cond delay="0"/>
                                          </p:stCondLst>
                                        </p:cTn>
                                        <p:tgtEl>
                                          <p:spTgt spid="86019">
                                            <p:txEl>
                                              <p:pRg st="2" end="2"/>
                                            </p:txEl>
                                          </p:spTgt>
                                        </p:tgtEl>
                                        <p:attrNameLst>
                                          <p:attrName>style.visibility</p:attrName>
                                        </p:attrNameLst>
                                      </p:cBhvr>
                                      <p:to>
                                        <p:strVal val="visible"/>
                                      </p:to>
                                    </p:set>
                                    <p:animEffect transition="in" filter="wipe(left)">
                                      <p:cBhvr>
                                        <p:cTn id="19" dur="1000"/>
                                        <p:tgtEl>
                                          <p:spTgt spid="86019">
                                            <p:txEl>
                                              <p:pRg st="2" end="2"/>
                                            </p:txEl>
                                          </p:spTgt>
                                        </p:tgtEl>
                                      </p:cBhvr>
                                    </p:animEffect>
                                  </p:childTnLst>
                                </p:cTn>
                              </p:par>
                            </p:childTnLst>
                          </p:cTn>
                        </p:par>
                        <p:par>
                          <p:cTn id="20" fill="hold">
                            <p:stCondLst>
                              <p:cond delay="5000"/>
                            </p:stCondLst>
                            <p:childTnLst>
                              <p:par>
                                <p:cTn id="21" presetID="22" presetClass="entr" presetSubtype="8" fill="hold" grpId="0" nodeType="afterEffect">
                                  <p:stCondLst>
                                    <p:cond delay="0"/>
                                  </p:stCondLst>
                                  <p:childTnLst>
                                    <p:set>
                                      <p:cBhvr>
                                        <p:cTn id="22" dur="1" fill="hold">
                                          <p:stCondLst>
                                            <p:cond delay="0"/>
                                          </p:stCondLst>
                                        </p:cTn>
                                        <p:tgtEl>
                                          <p:spTgt spid="86019">
                                            <p:txEl>
                                              <p:pRg st="3" end="3"/>
                                            </p:txEl>
                                          </p:spTgt>
                                        </p:tgtEl>
                                        <p:attrNameLst>
                                          <p:attrName>style.visibility</p:attrName>
                                        </p:attrNameLst>
                                      </p:cBhvr>
                                      <p:to>
                                        <p:strVal val="visible"/>
                                      </p:to>
                                    </p:set>
                                    <p:animEffect transition="in" filter="wipe(left)">
                                      <p:cBhvr>
                                        <p:cTn id="23" dur="1000"/>
                                        <p:tgtEl>
                                          <p:spTgt spid="86019">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86019">
                                            <p:txEl>
                                              <p:pRg st="4" end="4"/>
                                            </p:txEl>
                                          </p:spTgt>
                                        </p:tgtEl>
                                        <p:attrNameLst>
                                          <p:attrName>style.visibility</p:attrName>
                                        </p:attrNameLst>
                                      </p:cBhvr>
                                      <p:to>
                                        <p:strVal val="visible"/>
                                      </p:to>
                                    </p:set>
                                    <p:animEffect transition="in" filter="wipe(left)">
                                      <p:cBhvr>
                                        <p:cTn id="28" dur="1000"/>
                                        <p:tgtEl>
                                          <p:spTgt spid="86019">
                                            <p:txEl>
                                              <p:pRg st="4" end="4"/>
                                            </p:txEl>
                                          </p:spTgt>
                                        </p:tgtEl>
                                      </p:cBhvr>
                                    </p:animEffect>
                                  </p:childTnLst>
                                </p:cTn>
                              </p:par>
                            </p:childTnLst>
                          </p:cTn>
                        </p:par>
                        <p:par>
                          <p:cTn id="29" fill="hold">
                            <p:stCondLst>
                              <p:cond delay="1000"/>
                            </p:stCondLst>
                            <p:childTnLst>
                              <p:par>
                                <p:cTn id="30" presetID="22" presetClass="entr" presetSubtype="8" fill="hold" grpId="0" nodeType="afterEffect">
                                  <p:stCondLst>
                                    <p:cond delay="0"/>
                                  </p:stCondLst>
                                  <p:childTnLst>
                                    <p:set>
                                      <p:cBhvr>
                                        <p:cTn id="31" dur="1" fill="hold">
                                          <p:stCondLst>
                                            <p:cond delay="0"/>
                                          </p:stCondLst>
                                        </p:cTn>
                                        <p:tgtEl>
                                          <p:spTgt spid="86019">
                                            <p:txEl>
                                              <p:pRg st="5" end="5"/>
                                            </p:txEl>
                                          </p:spTgt>
                                        </p:tgtEl>
                                        <p:attrNameLst>
                                          <p:attrName>style.visibility</p:attrName>
                                        </p:attrNameLst>
                                      </p:cBhvr>
                                      <p:to>
                                        <p:strVal val="visible"/>
                                      </p:to>
                                    </p:set>
                                    <p:animEffect transition="in" filter="wipe(left)">
                                      <p:cBhvr>
                                        <p:cTn id="32" dur="1000"/>
                                        <p:tgtEl>
                                          <p:spTgt spid="8601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8" grpId="0"/>
      <p:bldP spid="86019"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smtClean="0"/>
              <a:t>Feedback</a:t>
            </a:r>
          </a:p>
        </p:txBody>
      </p:sp>
      <p:sp>
        <p:nvSpPr>
          <p:cNvPr id="93187" name="Rectangle 3"/>
          <p:cNvSpPr>
            <a:spLocks noGrp="1" noChangeArrowheads="1"/>
          </p:cNvSpPr>
          <p:nvPr>
            <p:ph type="body" idx="1"/>
          </p:nvPr>
        </p:nvSpPr>
        <p:spPr/>
        <p:txBody>
          <a:bodyPr/>
          <a:lstStyle/>
          <a:p>
            <a:pPr>
              <a:buFont typeface="Wingdings" pitchFamily="2" charset="2"/>
              <a:buNone/>
            </a:pPr>
            <a:r>
              <a:rPr lang="en-US" sz="2000" dirty="0" smtClean="0"/>
              <a:t>Presents the application state that results from user input, allowing the user to compare original intent with final results:</a:t>
            </a:r>
          </a:p>
          <a:p>
            <a:r>
              <a:rPr lang="en-US" sz="2000" dirty="0" smtClean="0"/>
              <a:t>Echoing user input for confirmation</a:t>
            </a:r>
          </a:p>
          <a:p>
            <a:pPr lvl="1"/>
            <a:r>
              <a:rPr lang="en-US" sz="2000" dirty="0" smtClean="0"/>
              <a:t>You entered “ABC”, if this is correct, press 1, if you need to try again press 2</a:t>
            </a:r>
          </a:p>
          <a:p>
            <a:pPr lvl="1"/>
            <a:r>
              <a:rPr lang="en-US" sz="2000" dirty="0" smtClean="0"/>
              <a:t>You said “ABC”, is this </a:t>
            </a:r>
            <a:r>
              <a:rPr lang="en-US" sz="2000" dirty="0" smtClean="0"/>
              <a:t>correct?</a:t>
            </a:r>
            <a:endParaRPr lang="en-US" sz="2000" dirty="0" smtClean="0"/>
          </a:p>
          <a:p>
            <a:r>
              <a:rPr lang="en-US" sz="2000" dirty="0" smtClean="0"/>
              <a:t>Do not echo menu choices</a:t>
            </a:r>
          </a:p>
          <a:p>
            <a:pPr lvl="1"/>
            <a:r>
              <a:rPr lang="en-US" sz="2000" dirty="0" smtClean="0"/>
              <a:t>For technical support press 1…</a:t>
            </a:r>
          </a:p>
          <a:p>
            <a:pPr lvl="1">
              <a:buFontTx/>
              <a:buNone/>
            </a:pPr>
            <a:r>
              <a:rPr lang="en-US" sz="2000" dirty="0" smtClean="0"/>
              <a:t>“Technical Support Menu”</a:t>
            </a:r>
          </a:p>
          <a:p>
            <a:pPr lvl="1">
              <a:buFontTx/>
              <a:buNone/>
            </a:pPr>
            <a:r>
              <a:rPr lang="en-US" sz="2000" dirty="0" smtClean="0"/>
              <a:t>Can be tedious for experienced users, the feedback can be implied in the follow up prompt</a:t>
            </a:r>
          </a:p>
          <a:p>
            <a:pPr lvl="1">
              <a:buFontTx/>
              <a:buNone/>
            </a:pPr>
            <a:r>
              <a:rPr lang="en-US" sz="2000" dirty="0" smtClean="0"/>
              <a:t>“For new product installation support, press 1, for trouble shooting an existing implementation, press 2</a:t>
            </a:r>
          </a:p>
          <a:p>
            <a:endParaRPr lang="en-US" sz="2000" dirty="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3186"/>
                                        </p:tgtEl>
                                        <p:attrNameLst>
                                          <p:attrName>style.visibility</p:attrName>
                                        </p:attrNameLst>
                                      </p:cBhvr>
                                      <p:to>
                                        <p:strVal val="visible"/>
                                      </p:to>
                                    </p:set>
                                    <p:animEffect transition="in" filter="fade">
                                      <p:cBhvr>
                                        <p:cTn id="7" dur="2000"/>
                                        <p:tgtEl>
                                          <p:spTgt spid="93186"/>
                                        </p:tgtEl>
                                      </p:cBhvr>
                                    </p:animEffect>
                                  </p:childTnLst>
                                </p:cTn>
                              </p:par>
                            </p:childTnLst>
                          </p:cTn>
                        </p:par>
                        <p:par>
                          <p:cTn id="8" fill="hold">
                            <p:stCondLst>
                              <p:cond delay="2000"/>
                            </p:stCondLst>
                            <p:childTnLst>
                              <p:par>
                                <p:cTn id="9" presetID="22" presetClass="entr" presetSubtype="8" fill="hold" grpId="0" nodeType="afterEffect">
                                  <p:stCondLst>
                                    <p:cond delay="0"/>
                                  </p:stCondLst>
                                  <p:childTnLst>
                                    <p:set>
                                      <p:cBhvr>
                                        <p:cTn id="10" dur="1" fill="hold">
                                          <p:stCondLst>
                                            <p:cond delay="0"/>
                                          </p:stCondLst>
                                        </p:cTn>
                                        <p:tgtEl>
                                          <p:spTgt spid="93187">
                                            <p:txEl>
                                              <p:pRg st="0" end="0"/>
                                            </p:txEl>
                                          </p:spTgt>
                                        </p:tgtEl>
                                        <p:attrNameLst>
                                          <p:attrName>style.visibility</p:attrName>
                                        </p:attrNameLst>
                                      </p:cBhvr>
                                      <p:to>
                                        <p:strVal val="visible"/>
                                      </p:to>
                                    </p:set>
                                    <p:animEffect transition="in" filter="wipe(left)">
                                      <p:cBhvr>
                                        <p:cTn id="11" dur="1000"/>
                                        <p:tgtEl>
                                          <p:spTgt spid="93187">
                                            <p:txEl>
                                              <p:pRg st="0" end="0"/>
                                            </p:txEl>
                                          </p:spTgt>
                                        </p:tgtEl>
                                      </p:cBhvr>
                                    </p:animEffect>
                                  </p:childTnLst>
                                </p:cTn>
                              </p:par>
                            </p:childTnLst>
                          </p:cTn>
                        </p:par>
                        <p:par>
                          <p:cTn id="12" fill="hold">
                            <p:stCondLst>
                              <p:cond delay="3000"/>
                            </p:stCondLst>
                            <p:childTnLst>
                              <p:par>
                                <p:cTn id="13" presetID="22" presetClass="entr" presetSubtype="8" fill="hold" grpId="0" nodeType="afterEffect">
                                  <p:stCondLst>
                                    <p:cond delay="0"/>
                                  </p:stCondLst>
                                  <p:childTnLst>
                                    <p:set>
                                      <p:cBhvr>
                                        <p:cTn id="14" dur="1" fill="hold">
                                          <p:stCondLst>
                                            <p:cond delay="0"/>
                                          </p:stCondLst>
                                        </p:cTn>
                                        <p:tgtEl>
                                          <p:spTgt spid="93187">
                                            <p:txEl>
                                              <p:pRg st="1" end="1"/>
                                            </p:txEl>
                                          </p:spTgt>
                                        </p:tgtEl>
                                        <p:attrNameLst>
                                          <p:attrName>style.visibility</p:attrName>
                                        </p:attrNameLst>
                                      </p:cBhvr>
                                      <p:to>
                                        <p:strVal val="visible"/>
                                      </p:to>
                                    </p:set>
                                    <p:animEffect transition="in" filter="wipe(left)">
                                      <p:cBhvr>
                                        <p:cTn id="15" dur="1000"/>
                                        <p:tgtEl>
                                          <p:spTgt spid="93187">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93187">
                                            <p:txEl>
                                              <p:pRg st="2" end="2"/>
                                            </p:txEl>
                                          </p:spTgt>
                                        </p:tgtEl>
                                        <p:attrNameLst>
                                          <p:attrName>style.visibility</p:attrName>
                                        </p:attrNameLst>
                                      </p:cBhvr>
                                      <p:to>
                                        <p:strVal val="visible"/>
                                      </p:to>
                                    </p:set>
                                    <p:animEffect transition="in" filter="wipe(left)">
                                      <p:cBhvr>
                                        <p:cTn id="20" dur="1000"/>
                                        <p:tgtEl>
                                          <p:spTgt spid="93187">
                                            <p:txEl>
                                              <p:pRg st="2" end="2"/>
                                            </p:txEl>
                                          </p:spTgt>
                                        </p:tgtEl>
                                      </p:cBhvr>
                                    </p:animEffect>
                                  </p:childTnLst>
                                </p:cTn>
                              </p:par>
                            </p:childTnLst>
                          </p:cTn>
                        </p:par>
                        <p:par>
                          <p:cTn id="21" fill="hold">
                            <p:stCondLst>
                              <p:cond delay="1000"/>
                            </p:stCondLst>
                            <p:childTnLst>
                              <p:par>
                                <p:cTn id="22" presetID="22" presetClass="entr" presetSubtype="8" fill="hold" grpId="0" nodeType="afterEffect">
                                  <p:stCondLst>
                                    <p:cond delay="0"/>
                                  </p:stCondLst>
                                  <p:childTnLst>
                                    <p:set>
                                      <p:cBhvr>
                                        <p:cTn id="23" dur="1" fill="hold">
                                          <p:stCondLst>
                                            <p:cond delay="0"/>
                                          </p:stCondLst>
                                        </p:cTn>
                                        <p:tgtEl>
                                          <p:spTgt spid="93187">
                                            <p:txEl>
                                              <p:pRg st="3" end="3"/>
                                            </p:txEl>
                                          </p:spTgt>
                                        </p:tgtEl>
                                        <p:attrNameLst>
                                          <p:attrName>style.visibility</p:attrName>
                                        </p:attrNameLst>
                                      </p:cBhvr>
                                      <p:to>
                                        <p:strVal val="visible"/>
                                      </p:to>
                                    </p:set>
                                    <p:animEffect transition="in" filter="wipe(left)">
                                      <p:cBhvr>
                                        <p:cTn id="24" dur="1000"/>
                                        <p:tgtEl>
                                          <p:spTgt spid="93187">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93187">
                                            <p:txEl>
                                              <p:pRg st="4" end="4"/>
                                            </p:txEl>
                                          </p:spTgt>
                                        </p:tgtEl>
                                        <p:attrNameLst>
                                          <p:attrName>style.visibility</p:attrName>
                                        </p:attrNameLst>
                                      </p:cBhvr>
                                      <p:to>
                                        <p:strVal val="visible"/>
                                      </p:to>
                                    </p:set>
                                    <p:animEffect transition="in" filter="wipe(left)">
                                      <p:cBhvr>
                                        <p:cTn id="29" dur="1000"/>
                                        <p:tgtEl>
                                          <p:spTgt spid="93187">
                                            <p:txEl>
                                              <p:pRg st="4" end="4"/>
                                            </p:txEl>
                                          </p:spTgt>
                                        </p:tgtEl>
                                      </p:cBhvr>
                                    </p:animEffect>
                                  </p:childTnLst>
                                </p:cTn>
                              </p:par>
                            </p:childTnLst>
                          </p:cTn>
                        </p:par>
                        <p:par>
                          <p:cTn id="30" fill="hold">
                            <p:stCondLst>
                              <p:cond delay="1000"/>
                            </p:stCondLst>
                            <p:childTnLst>
                              <p:par>
                                <p:cTn id="31" presetID="22" presetClass="entr" presetSubtype="8" fill="hold" grpId="0" nodeType="afterEffect">
                                  <p:stCondLst>
                                    <p:cond delay="0"/>
                                  </p:stCondLst>
                                  <p:childTnLst>
                                    <p:set>
                                      <p:cBhvr>
                                        <p:cTn id="32" dur="1" fill="hold">
                                          <p:stCondLst>
                                            <p:cond delay="0"/>
                                          </p:stCondLst>
                                        </p:cTn>
                                        <p:tgtEl>
                                          <p:spTgt spid="93187">
                                            <p:txEl>
                                              <p:pRg st="5" end="5"/>
                                            </p:txEl>
                                          </p:spTgt>
                                        </p:tgtEl>
                                        <p:attrNameLst>
                                          <p:attrName>style.visibility</p:attrName>
                                        </p:attrNameLst>
                                      </p:cBhvr>
                                      <p:to>
                                        <p:strVal val="visible"/>
                                      </p:to>
                                    </p:set>
                                    <p:animEffect transition="in" filter="wipe(left)">
                                      <p:cBhvr>
                                        <p:cTn id="33" dur="1000"/>
                                        <p:tgtEl>
                                          <p:spTgt spid="93187">
                                            <p:txEl>
                                              <p:pRg st="5" end="5"/>
                                            </p:txEl>
                                          </p:spTgt>
                                        </p:tgtEl>
                                      </p:cBhvr>
                                    </p:animEffect>
                                  </p:childTnLst>
                                </p:cTn>
                              </p:par>
                            </p:childTnLst>
                          </p:cTn>
                        </p:par>
                        <p:par>
                          <p:cTn id="34" fill="hold">
                            <p:stCondLst>
                              <p:cond delay="2000"/>
                            </p:stCondLst>
                            <p:childTnLst>
                              <p:par>
                                <p:cTn id="35" presetID="22" presetClass="entr" presetSubtype="8" fill="hold" grpId="0" nodeType="afterEffect">
                                  <p:stCondLst>
                                    <p:cond delay="0"/>
                                  </p:stCondLst>
                                  <p:childTnLst>
                                    <p:set>
                                      <p:cBhvr>
                                        <p:cTn id="36" dur="1" fill="hold">
                                          <p:stCondLst>
                                            <p:cond delay="0"/>
                                          </p:stCondLst>
                                        </p:cTn>
                                        <p:tgtEl>
                                          <p:spTgt spid="93187">
                                            <p:txEl>
                                              <p:pRg st="6" end="6"/>
                                            </p:txEl>
                                          </p:spTgt>
                                        </p:tgtEl>
                                        <p:attrNameLst>
                                          <p:attrName>style.visibility</p:attrName>
                                        </p:attrNameLst>
                                      </p:cBhvr>
                                      <p:to>
                                        <p:strVal val="visible"/>
                                      </p:to>
                                    </p:set>
                                    <p:animEffect transition="in" filter="wipe(left)">
                                      <p:cBhvr>
                                        <p:cTn id="37" dur="1000"/>
                                        <p:tgtEl>
                                          <p:spTgt spid="93187">
                                            <p:txEl>
                                              <p:pRg st="6" end="6"/>
                                            </p:txEl>
                                          </p:spTgt>
                                        </p:tgtEl>
                                      </p:cBhvr>
                                    </p:animEffect>
                                  </p:childTnLst>
                                </p:cTn>
                              </p:par>
                            </p:childTnLst>
                          </p:cTn>
                        </p:par>
                        <p:par>
                          <p:cTn id="38" fill="hold">
                            <p:stCondLst>
                              <p:cond delay="3000"/>
                            </p:stCondLst>
                            <p:childTnLst>
                              <p:par>
                                <p:cTn id="39" presetID="22" presetClass="entr" presetSubtype="8" fill="hold" grpId="0" nodeType="afterEffect">
                                  <p:stCondLst>
                                    <p:cond delay="0"/>
                                  </p:stCondLst>
                                  <p:childTnLst>
                                    <p:set>
                                      <p:cBhvr>
                                        <p:cTn id="40" dur="1" fill="hold">
                                          <p:stCondLst>
                                            <p:cond delay="0"/>
                                          </p:stCondLst>
                                        </p:cTn>
                                        <p:tgtEl>
                                          <p:spTgt spid="93187">
                                            <p:txEl>
                                              <p:pRg st="7" end="7"/>
                                            </p:txEl>
                                          </p:spTgt>
                                        </p:tgtEl>
                                        <p:attrNameLst>
                                          <p:attrName>style.visibility</p:attrName>
                                        </p:attrNameLst>
                                      </p:cBhvr>
                                      <p:to>
                                        <p:strVal val="visible"/>
                                      </p:to>
                                    </p:set>
                                    <p:animEffect transition="in" filter="wipe(left)">
                                      <p:cBhvr>
                                        <p:cTn id="41" dur="1000"/>
                                        <p:tgtEl>
                                          <p:spTgt spid="93187">
                                            <p:txEl>
                                              <p:pRg st="7" end="7"/>
                                            </p:txEl>
                                          </p:spTgt>
                                        </p:tgtEl>
                                      </p:cBhvr>
                                    </p:animEffect>
                                  </p:childTnLst>
                                </p:cTn>
                              </p:par>
                            </p:childTnLst>
                          </p:cTn>
                        </p:par>
                        <p:par>
                          <p:cTn id="42" fill="hold">
                            <p:stCondLst>
                              <p:cond delay="4000"/>
                            </p:stCondLst>
                            <p:childTnLst>
                              <p:par>
                                <p:cTn id="43" presetID="22" presetClass="entr" presetSubtype="8" fill="hold" grpId="0" nodeType="afterEffect">
                                  <p:stCondLst>
                                    <p:cond delay="0"/>
                                  </p:stCondLst>
                                  <p:childTnLst>
                                    <p:set>
                                      <p:cBhvr>
                                        <p:cTn id="44" dur="1" fill="hold">
                                          <p:stCondLst>
                                            <p:cond delay="0"/>
                                          </p:stCondLst>
                                        </p:cTn>
                                        <p:tgtEl>
                                          <p:spTgt spid="93187">
                                            <p:txEl>
                                              <p:pRg st="8" end="8"/>
                                            </p:txEl>
                                          </p:spTgt>
                                        </p:tgtEl>
                                        <p:attrNameLst>
                                          <p:attrName>style.visibility</p:attrName>
                                        </p:attrNameLst>
                                      </p:cBhvr>
                                      <p:to>
                                        <p:strVal val="visible"/>
                                      </p:to>
                                    </p:set>
                                    <p:animEffect transition="in" filter="wipe(left)">
                                      <p:cBhvr>
                                        <p:cTn id="45" dur="1000"/>
                                        <p:tgtEl>
                                          <p:spTgt spid="9318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6" grpId="0"/>
      <p:bldP spid="93187"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smtClean="0"/>
              <a:t>References</a:t>
            </a:r>
          </a:p>
        </p:txBody>
      </p:sp>
      <p:sp>
        <p:nvSpPr>
          <p:cNvPr id="45059" name="Rectangle 3"/>
          <p:cNvSpPr>
            <a:spLocks noGrp="1" noChangeArrowheads="1"/>
          </p:cNvSpPr>
          <p:nvPr>
            <p:ph type="body" idx="1"/>
          </p:nvPr>
        </p:nvSpPr>
        <p:spPr/>
        <p:txBody>
          <a:bodyPr/>
          <a:lstStyle/>
          <a:p>
            <a:pPr>
              <a:lnSpc>
                <a:spcPct val="90000"/>
              </a:lnSpc>
            </a:pPr>
            <a:r>
              <a:rPr lang="en-US" smtClean="0"/>
              <a:t>How to Build a Speech Recognition Application</a:t>
            </a:r>
          </a:p>
          <a:p>
            <a:pPr lvl="1">
              <a:lnSpc>
                <a:spcPct val="90000"/>
              </a:lnSpc>
            </a:pPr>
            <a:r>
              <a:rPr lang="en-US" smtClean="0"/>
              <a:t>Balentine &amp; Morgan, 2001</a:t>
            </a:r>
          </a:p>
          <a:p>
            <a:pPr>
              <a:lnSpc>
                <a:spcPct val="90000"/>
              </a:lnSpc>
            </a:pPr>
            <a:r>
              <a:rPr lang="en-US" smtClean="0"/>
              <a:t>It’s Better to be a Good Machine than a Bad Person</a:t>
            </a:r>
          </a:p>
          <a:p>
            <a:pPr lvl="1">
              <a:lnSpc>
                <a:spcPct val="90000"/>
              </a:lnSpc>
            </a:pPr>
            <a:r>
              <a:rPr lang="en-US" smtClean="0"/>
              <a:t>Balentine, 2007</a:t>
            </a:r>
          </a:p>
          <a:p>
            <a:pPr>
              <a:lnSpc>
                <a:spcPct val="90000"/>
              </a:lnSpc>
            </a:pPr>
            <a:r>
              <a:rPr lang="en-US" smtClean="0"/>
              <a:t>Increasing the Usability of Interactive Voice Response Systems: Research and Guidelines for Phone-Based Systems</a:t>
            </a:r>
          </a:p>
          <a:p>
            <a:pPr lvl="1">
              <a:lnSpc>
                <a:spcPct val="90000"/>
              </a:lnSpc>
            </a:pPr>
            <a:r>
              <a:rPr lang="en-US" smtClean="0"/>
              <a:t>Scumacher, Hardzinski &amp; Schwarz, 1995</a:t>
            </a:r>
          </a:p>
          <a:p>
            <a:pPr>
              <a:lnSpc>
                <a:spcPct val="90000"/>
              </a:lnSpc>
            </a:pPr>
            <a:r>
              <a:rPr lang="en-US" smtClean="0"/>
              <a:t>Skip and Scan: Cleaning up Telephone Interfaces</a:t>
            </a:r>
          </a:p>
          <a:p>
            <a:pPr lvl="1">
              <a:lnSpc>
                <a:spcPct val="90000"/>
              </a:lnSpc>
            </a:pPr>
            <a:r>
              <a:rPr lang="en-US" smtClean="0"/>
              <a:t>Resnick &amp; Virzi, 1992</a:t>
            </a:r>
          </a:p>
          <a:p>
            <a:pPr>
              <a:lnSpc>
                <a:spcPct val="90000"/>
              </a:lnSpc>
            </a:pPr>
            <a:r>
              <a:rPr lang="en-US" smtClean="0"/>
              <a:t>Effects of Age, Speech Rate, and Environmental Support in Using Telephone Voice Menu Systems</a:t>
            </a:r>
          </a:p>
          <a:p>
            <a:pPr lvl="1">
              <a:lnSpc>
                <a:spcPct val="90000"/>
              </a:lnSpc>
            </a:pPr>
            <a:r>
              <a:rPr lang="en-US" smtClean="0"/>
              <a:t>Sharit, Czaja, Nair, Lee, 2003</a:t>
            </a: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196850" y="0"/>
            <a:ext cx="9509125" cy="6858000"/>
          </a:xfrm>
          <a:prstGeom prst="rect">
            <a:avLst/>
          </a:prstGeom>
          <a:solidFill>
            <a:schemeClr val="bg1"/>
          </a:solidFill>
          <a:ln w="9525">
            <a:noFill/>
            <a:miter lim="800000"/>
            <a:headEnd/>
            <a:tailEnd/>
          </a:ln>
        </p:spPr>
        <p:txBody>
          <a:bodyPr wrap="none" anchor="ctr"/>
          <a:lstStyle/>
          <a:p>
            <a:endParaRPr lang="en-US" sz="2400" b="0"/>
          </a:p>
        </p:txBody>
      </p:sp>
      <p:pic>
        <p:nvPicPr>
          <p:cNvPr id="21507" name="Picture 10" descr="DialogicTagline_Final_rgb"/>
          <p:cNvPicPr>
            <a:picLocks noChangeAspect="1" noChangeArrowheads="1"/>
          </p:cNvPicPr>
          <p:nvPr/>
        </p:nvPicPr>
        <p:blipFill>
          <a:blip r:embed="rId3"/>
          <a:srcRect/>
          <a:stretch>
            <a:fillRect/>
          </a:stretch>
        </p:blipFill>
        <p:spPr bwMode="auto">
          <a:xfrm>
            <a:off x="2143125" y="2311400"/>
            <a:ext cx="4852988" cy="1309688"/>
          </a:xfrm>
          <a:prstGeom prst="rect">
            <a:avLst/>
          </a:prstGeom>
          <a:noFill/>
          <a:ln w="9525">
            <a:noFill/>
            <a:miter lim="800000"/>
            <a:headEnd/>
            <a:tailEnd/>
          </a:ln>
        </p:spPr>
      </p:pic>
      <p:sp>
        <p:nvSpPr>
          <p:cNvPr id="21508" name="Text Box 3"/>
          <p:cNvSpPr txBox="1">
            <a:spLocks noChangeArrowheads="1"/>
          </p:cNvSpPr>
          <p:nvPr/>
        </p:nvSpPr>
        <p:spPr bwMode="auto">
          <a:xfrm>
            <a:off x="215900" y="5119688"/>
            <a:ext cx="8672513" cy="1069975"/>
          </a:xfrm>
          <a:prstGeom prst="rect">
            <a:avLst/>
          </a:prstGeom>
          <a:noFill/>
          <a:ln w="9525">
            <a:noFill/>
            <a:miter lim="800000"/>
            <a:headEnd/>
            <a:tailEnd/>
          </a:ln>
        </p:spPr>
        <p:txBody>
          <a:bodyPr>
            <a:spAutoFit/>
          </a:bodyPr>
          <a:lstStyle/>
          <a:p>
            <a:r>
              <a:rPr lang="en-US" sz="800" b="0"/>
              <a:t>Dialogic, Dialogic Pro, Brooktrout, Cantata, SnowShore, Eicon, Eicon Networks, Eiconcard, Diva, SIPcontrol, Diva ISDN, TruFax, Realblocs, Realcomm 100, NetAccess, Instant ISDN, TRXStream, Exnet, Exnet Connect, EXS, ExchangePlus VSE, SwitchKit, N20, Powering The Service-Ready Network, Vantage, Connecting People to Information, Connecting to Growth, Making Innovation Thrive and Shiva, among others as well as related logos, are either registered trademarks or trademarks of Dialogic Corporation or its subsidiaries (“Dialogic”). The names of actual companies and products mentioned herein are the trademarks of their respective owners. Dialogic encourages all users of its products to procure all necessary intellectual property licenses required to implement their concepts or applications, which licenses may vary from country to country. Dialogic may make changes to specifications, product descriptions, and plans at any time, without notice.</a:t>
            </a:r>
          </a:p>
          <a:p>
            <a:endParaRPr lang="en-US" sz="800" b="0"/>
          </a:p>
          <a:p>
            <a:r>
              <a:rPr lang="en-US" sz="800" b="0"/>
              <a:t>06/08</a:t>
            </a:r>
          </a:p>
        </p:txBody>
      </p:sp>
      <p:sp>
        <p:nvSpPr>
          <p:cNvPr id="21509" name="Rectangle 4"/>
          <p:cNvSpPr>
            <a:spLocks noChangeArrowheads="1"/>
          </p:cNvSpPr>
          <p:nvPr/>
        </p:nvSpPr>
        <p:spPr bwMode="auto">
          <a:xfrm>
            <a:off x="-204788" y="6265863"/>
            <a:ext cx="9537701" cy="246062"/>
          </a:xfrm>
          <a:prstGeom prst="rect">
            <a:avLst/>
          </a:prstGeom>
          <a:solidFill>
            <a:srgbClr val="ABB400"/>
          </a:solidFill>
          <a:ln w="9525">
            <a:noFill/>
            <a:miter lim="800000"/>
            <a:headEnd/>
            <a:tailEnd/>
          </a:ln>
        </p:spPr>
        <p:txBody>
          <a:bodyPr wrap="none" anchor="ctr"/>
          <a:lstStyle/>
          <a:p>
            <a:endParaRPr lang="en-US" sz="2400" b="0"/>
          </a:p>
        </p:txBody>
      </p:sp>
      <p:sp>
        <p:nvSpPr>
          <p:cNvPr id="21510" name="Rectangle 6"/>
          <p:cNvSpPr>
            <a:spLocks noChangeArrowheads="1"/>
          </p:cNvSpPr>
          <p:nvPr/>
        </p:nvSpPr>
        <p:spPr bwMode="auto">
          <a:xfrm>
            <a:off x="0" y="6264275"/>
            <a:ext cx="9144000" cy="244475"/>
          </a:xfrm>
          <a:prstGeom prst="rect">
            <a:avLst/>
          </a:prstGeom>
          <a:noFill/>
          <a:ln w="9525">
            <a:noFill/>
            <a:miter lim="800000"/>
            <a:headEnd/>
            <a:tailEnd/>
          </a:ln>
        </p:spPr>
        <p:txBody>
          <a:bodyPr anchor="ctr">
            <a:spAutoFit/>
          </a:bodyPr>
          <a:lstStyle/>
          <a:p>
            <a:pPr algn="ctr"/>
            <a:r>
              <a:rPr lang="en-US" sz="1000">
                <a:solidFill>
                  <a:schemeClr val="bg1"/>
                </a:solidFill>
              </a:rPr>
              <a:t>www.dialogic.com</a:t>
            </a:r>
          </a:p>
        </p:txBody>
      </p:sp>
      <p:sp>
        <p:nvSpPr>
          <p:cNvPr id="21513" name="TextBox 9"/>
          <p:cNvSpPr txBox="1">
            <a:spLocks noChangeArrowheads="1"/>
          </p:cNvSpPr>
          <p:nvPr/>
        </p:nvSpPr>
        <p:spPr bwMode="auto">
          <a:xfrm>
            <a:off x="300038" y="4622800"/>
            <a:ext cx="8053387" cy="461963"/>
          </a:xfrm>
          <a:prstGeom prst="rect">
            <a:avLst/>
          </a:prstGeom>
          <a:solidFill>
            <a:srgbClr val="CCFFCC"/>
          </a:solidFill>
          <a:ln w="9525">
            <a:noFill/>
            <a:miter lim="800000"/>
            <a:headEnd/>
            <a:tailEnd/>
          </a:ln>
        </p:spPr>
        <p:txBody>
          <a:bodyPr>
            <a:spAutoFit/>
          </a:bodyPr>
          <a:lstStyle/>
          <a:p>
            <a:r>
              <a:rPr lang="en-US" sz="800"/>
              <a:t>USE CASE(S)</a:t>
            </a:r>
            <a:r>
              <a:rPr lang="en-US" sz="800" b="0"/>
              <a:t/>
            </a:r>
            <a:br>
              <a:rPr lang="en-US" sz="800" b="0"/>
            </a:br>
            <a:r>
              <a:rPr lang="en-US" sz="800" b="0"/>
              <a:t>Any use case(s) shown and/or described herein represent one or more examples of the various ways, scenarios or environments in which Dialogic products can be used.  Such use case(s) are non-limiting and do not represent recommendations of Dialogic as to whether or how to use Dialogic products. </a:t>
            </a:r>
          </a:p>
        </p:txBody>
      </p:sp>
      <p:sp>
        <p:nvSpPr>
          <p:cNvPr id="21514" name="Rectangle 10"/>
          <p:cNvSpPr>
            <a:spLocks noGrp="1" noChangeArrowheads="1"/>
          </p:cNvSpPr>
          <p:nvPr>
            <p:ph type="title" idx="4294967295"/>
          </p:nvPr>
        </p:nvSpPr>
        <p:spPr/>
        <p:txBody>
          <a:bodyPr/>
          <a:lstStyle/>
          <a:p>
            <a:endParaRPr lang="en-US"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nodePh="1">
                                  <p:stCondLst>
                                    <p:cond delay="0"/>
                                  </p:stCondLst>
                                  <p:endCondLst>
                                    <p:cond evt="begin" delay="0">
                                      <p:tn val="5"/>
                                    </p:cond>
                                  </p:endCondLst>
                                  <p:childTnLst>
                                    <p:set>
                                      <p:cBhvr>
                                        <p:cTn id="6" dur="1" fill="hold">
                                          <p:stCondLst>
                                            <p:cond delay="0"/>
                                          </p:stCondLst>
                                        </p:cTn>
                                        <p:tgtEl>
                                          <p:spTgt spid="21514"/>
                                        </p:tgtEl>
                                        <p:attrNameLst>
                                          <p:attrName>style.visibility</p:attrName>
                                        </p:attrNameLst>
                                      </p:cBhvr>
                                      <p:to>
                                        <p:strVal val="visible"/>
                                      </p:to>
                                    </p:set>
                                    <p:animEffect transition="in" filter="fade">
                                      <p:cBhvr>
                                        <p:cTn id="7" dur="2000"/>
                                        <p:tgtEl>
                                          <p:spTgt spid="215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endParaRPr lang="en-US" smtClean="0"/>
          </a:p>
        </p:txBody>
      </p:sp>
      <p:sp>
        <p:nvSpPr>
          <p:cNvPr id="17411" name="Rectangle 3"/>
          <p:cNvSpPr>
            <a:spLocks noGrp="1" noChangeArrowheads="1"/>
          </p:cNvSpPr>
          <p:nvPr>
            <p:ph type="body" idx="1"/>
          </p:nvPr>
        </p:nvSpPr>
        <p:spPr/>
        <p:txBody>
          <a:bodyPr/>
          <a:lstStyle/>
          <a:p>
            <a:pPr eaLnBrk="1" hangingPunct="1"/>
            <a:endParaRPr lang="en-US" smtClean="0"/>
          </a:p>
        </p:txBody>
      </p:sp>
      <p:sp>
        <p:nvSpPr>
          <p:cNvPr id="17412" name="Text Box 4"/>
          <p:cNvSpPr txBox="1">
            <a:spLocks noChangeArrowheads="1"/>
          </p:cNvSpPr>
          <p:nvPr/>
        </p:nvSpPr>
        <p:spPr bwMode="auto">
          <a:xfrm>
            <a:off x="457200" y="2590800"/>
            <a:ext cx="2514600" cy="1920875"/>
          </a:xfrm>
          <a:prstGeom prst="rect">
            <a:avLst/>
          </a:prstGeom>
          <a:solidFill>
            <a:srgbClr val="00FFFF"/>
          </a:solidFill>
          <a:ln w="9525">
            <a:noFill/>
            <a:miter lim="800000"/>
            <a:headEnd/>
            <a:tailEnd/>
          </a:ln>
        </p:spPr>
        <p:txBody>
          <a:bodyPr>
            <a:spAutoFit/>
          </a:bodyPr>
          <a:lstStyle/>
          <a:p>
            <a:pPr algn="ctr">
              <a:spcBef>
                <a:spcPct val="50000"/>
              </a:spcBef>
            </a:pPr>
            <a:r>
              <a:rPr lang="en-US" sz="2000" b="0"/>
              <a:t>Please do not alter the design of the template, by changing fonts, bullets, or design elements.</a:t>
            </a:r>
          </a:p>
        </p:txBody>
      </p:sp>
      <p:sp>
        <p:nvSpPr>
          <p:cNvPr id="17413" name="Text Box 5"/>
          <p:cNvSpPr txBox="1">
            <a:spLocks noChangeArrowheads="1"/>
          </p:cNvSpPr>
          <p:nvPr/>
        </p:nvSpPr>
        <p:spPr bwMode="auto">
          <a:xfrm>
            <a:off x="4800600" y="3435350"/>
            <a:ext cx="3962400" cy="3282950"/>
          </a:xfrm>
          <a:prstGeom prst="rect">
            <a:avLst/>
          </a:prstGeom>
          <a:solidFill>
            <a:srgbClr val="FFFFCC"/>
          </a:solidFill>
          <a:ln w="9525">
            <a:noFill/>
            <a:miter lim="800000"/>
            <a:headEnd/>
            <a:tailEnd/>
          </a:ln>
        </p:spPr>
        <p:txBody>
          <a:bodyPr>
            <a:spAutoFit/>
          </a:bodyPr>
          <a:lstStyle/>
          <a:p>
            <a:r>
              <a:rPr lang="en-US" sz="1400">
                <a:solidFill>
                  <a:srgbClr val="FF3300"/>
                </a:solidFill>
              </a:rPr>
              <a:t>PLEASE NOTE: You may need to modify this sentence for your presentation.</a:t>
            </a:r>
          </a:p>
          <a:p>
            <a:r>
              <a:rPr lang="en-US" sz="1400" b="0"/>
              <a:t> “© Copyright XXXX Dialogic Corporation. The XXXX should be the current year, unless the presentation includes information from pre-2008, in which case XXXX should be “XXXX-YYYY,” where YYYY is 2008 and XXXX is the earliest year of creation of content that was included in a previous version of the presentation.”  For example, each “golden” likely should have a copyright date of XXXX-2008.”  For example, if it’s a golden for a brand new product or no golden previously existed then it would be just 2008.</a:t>
            </a:r>
          </a:p>
          <a:p>
            <a:r>
              <a:rPr lang="en-US" sz="1400" b="0"/>
              <a:t> .</a:t>
            </a:r>
          </a:p>
        </p:txBody>
      </p:sp>
      <p:sp>
        <p:nvSpPr>
          <p:cNvPr id="17414" name="Line 6"/>
          <p:cNvSpPr>
            <a:spLocks noChangeShapeType="1"/>
          </p:cNvSpPr>
          <p:nvPr/>
        </p:nvSpPr>
        <p:spPr bwMode="auto">
          <a:xfrm flipH="1">
            <a:off x="4953000" y="5340350"/>
            <a:ext cx="838200" cy="1219200"/>
          </a:xfrm>
          <a:prstGeom prst="line">
            <a:avLst/>
          </a:prstGeom>
          <a:noFill/>
          <a:ln w="76200">
            <a:solidFill>
              <a:srgbClr val="FF3300"/>
            </a:solidFill>
            <a:round/>
            <a:headEnd/>
            <a:tailEnd type="triangle" w="med" len="med"/>
          </a:ln>
        </p:spPr>
        <p:txBody>
          <a:bodyPr/>
          <a:lstStyle/>
          <a:p>
            <a:endParaRPr lang="en-US"/>
          </a:p>
        </p:txBody>
      </p:sp>
      <p:sp>
        <p:nvSpPr>
          <p:cNvPr id="17415" name="Text Box 7"/>
          <p:cNvSpPr txBox="1">
            <a:spLocks noChangeArrowheads="1"/>
          </p:cNvSpPr>
          <p:nvPr/>
        </p:nvSpPr>
        <p:spPr bwMode="auto">
          <a:xfrm>
            <a:off x="523875" y="5432425"/>
            <a:ext cx="3962400" cy="517525"/>
          </a:xfrm>
          <a:prstGeom prst="rect">
            <a:avLst/>
          </a:prstGeom>
          <a:solidFill>
            <a:srgbClr val="FFFFCC"/>
          </a:solidFill>
          <a:ln w="9525">
            <a:noFill/>
            <a:miter lim="800000"/>
            <a:headEnd/>
            <a:tailEnd/>
          </a:ln>
        </p:spPr>
        <p:txBody>
          <a:bodyPr>
            <a:spAutoFit/>
          </a:bodyPr>
          <a:lstStyle/>
          <a:p>
            <a:r>
              <a:rPr lang="en-US" sz="1400">
                <a:solidFill>
                  <a:srgbClr val="FF3300"/>
                </a:solidFill>
              </a:rPr>
              <a:t>PLEASE NOTE: Remove for presentations where an NDA is not required.</a:t>
            </a:r>
            <a:endParaRPr lang="en-US" sz="1400" b="0"/>
          </a:p>
        </p:txBody>
      </p:sp>
      <p:sp>
        <p:nvSpPr>
          <p:cNvPr id="17416" name="Line 8"/>
          <p:cNvSpPr>
            <a:spLocks noChangeShapeType="1"/>
          </p:cNvSpPr>
          <p:nvPr/>
        </p:nvSpPr>
        <p:spPr bwMode="auto">
          <a:xfrm>
            <a:off x="2733675" y="5965825"/>
            <a:ext cx="533400" cy="609600"/>
          </a:xfrm>
          <a:prstGeom prst="line">
            <a:avLst/>
          </a:prstGeom>
          <a:noFill/>
          <a:ln w="76200">
            <a:solidFill>
              <a:srgbClr val="FF3300"/>
            </a:solidFill>
            <a:round/>
            <a:headEnd/>
            <a:tailEnd type="triangle" w="med" len="med"/>
          </a:ln>
        </p:spPr>
        <p:txBody>
          <a:bodyPr/>
          <a:lstStyle/>
          <a:p>
            <a:endParaRPr lang="en-US"/>
          </a:p>
        </p:txBody>
      </p:sp>
      <p:sp>
        <p:nvSpPr>
          <p:cNvPr id="17417" name="Text Box 9"/>
          <p:cNvSpPr txBox="1">
            <a:spLocks noChangeArrowheads="1"/>
          </p:cNvSpPr>
          <p:nvPr/>
        </p:nvSpPr>
        <p:spPr bwMode="auto">
          <a:xfrm>
            <a:off x="4138613" y="466725"/>
            <a:ext cx="4503737" cy="1768475"/>
          </a:xfrm>
          <a:prstGeom prst="rect">
            <a:avLst/>
          </a:prstGeom>
          <a:solidFill>
            <a:srgbClr val="00FFFF"/>
          </a:solidFill>
          <a:ln w="9525">
            <a:noFill/>
            <a:miter lim="800000"/>
            <a:headEnd/>
            <a:tailEnd/>
          </a:ln>
        </p:spPr>
        <p:txBody>
          <a:bodyPr>
            <a:spAutoFit/>
          </a:bodyPr>
          <a:lstStyle/>
          <a:p>
            <a:pPr>
              <a:spcBef>
                <a:spcPct val="50000"/>
              </a:spcBef>
            </a:pPr>
            <a:r>
              <a:rPr lang="en-US" sz="2000" b="0"/>
              <a:t>The title is 28 pt. Arial Bold</a:t>
            </a:r>
          </a:p>
          <a:p>
            <a:pPr>
              <a:spcBef>
                <a:spcPct val="50000"/>
              </a:spcBef>
            </a:pPr>
            <a:r>
              <a:rPr lang="en-US" sz="2000" b="0"/>
              <a:t>The first bullet is 24 pt. Arial Bold</a:t>
            </a:r>
          </a:p>
          <a:p>
            <a:pPr>
              <a:spcBef>
                <a:spcPct val="50000"/>
              </a:spcBef>
            </a:pPr>
            <a:r>
              <a:rPr lang="en-US" sz="2000" b="0"/>
              <a:t>The second bullet is 22 pt. Arial Bold</a:t>
            </a:r>
          </a:p>
          <a:p>
            <a:pPr>
              <a:spcBef>
                <a:spcPct val="50000"/>
              </a:spcBef>
            </a:pPr>
            <a:r>
              <a:rPr lang="en-US" sz="2000" b="0"/>
              <a:t>The third bullet is  20 pt. Arial</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smtClean="0"/>
              <a:t>What is Human Factors?</a:t>
            </a:r>
          </a:p>
        </p:txBody>
      </p:sp>
      <p:sp>
        <p:nvSpPr>
          <p:cNvPr id="99331" name="Rectangle 3"/>
          <p:cNvSpPr>
            <a:spLocks noGrp="1" noChangeArrowheads="1"/>
          </p:cNvSpPr>
          <p:nvPr>
            <p:ph type="body" idx="1"/>
          </p:nvPr>
        </p:nvSpPr>
        <p:spPr/>
        <p:txBody>
          <a:bodyPr/>
          <a:lstStyle/>
          <a:p>
            <a:r>
              <a:rPr lang="en-US" dirty="0" smtClean="0"/>
              <a:t>Ergonomics – an applied science concerned with designing and arranging things people </a:t>
            </a:r>
            <a:r>
              <a:rPr lang="en-US" dirty="0" smtClean="0"/>
              <a:t>use, </a:t>
            </a:r>
            <a:r>
              <a:rPr lang="en-US" dirty="0" smtClean="0"/>
              <a:t>such that they interact most efficiently and safely.</a:t>
            </a:r>
          </a:p>
          <a:p>
            <a:endParaRPr lang="en-US" dirty="0" smtClean="0"/>
          </a:p>
          <a:p>
            <a:r>
              <a:rPr lang="en-US" dirty="0" smtClean="0"/>
              <a:t>Ergonomics is the physical part</a:t>
            </a:r>
          </a:p>
          <a:p>
            <a:endParaRPr lang="en-US" dirty="0" smtClean="0"/>
          </a:p>
          <a:p>
            <a:r>
              <a:rPr lang="en-US" dirty="0" smtClean="0"/>
              <a:t>Human Factors encompasses the physical as well as the mental and emotional.</a:t>
            </a:r>
          </a:p>
          <a:p>
            <a:endParaRPr lang="en-US" dirty="0" smtClean="0"/>
          </a:p>
          <a:p>
            <a:r>
              <a:rPr lang="en-US" dirty="0" smtClean="0"/>
              <a:t>The Man/Machine Interface</a:t>
            </a:r>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endParaRPr lang="en-US" smtClean="0"/>
          </a:p>
        </p:txBody>
      </p:sp>
      <p:sp>
        <p:nvSpPr>
          <p:cNvPr id="95235" name="Rectangle 3"/>
          <p:cNvSpPr>
            <a:spLocks noGrp="1" noChangeArrowheads="1"/>
          </p:cNvSpPr>
          <p:nvPr>
            <p:ph type="body" idx="1"/>
          </p:nvPr>
        </p:nvSpPr>
        <p:spPr/>
        <p:txBody>
          <a:bodyPr/>
          <a:lstStyle/>
          <a:p>
            <a:endParaRPr lang="en-US" smtClean="0"/>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3426" name="Rectangle 8"/>
          <p:cNvSpPr>
            <a:spLocks noChangeArrowheads="1"/>
          </p:cNvSpPr>
          <p:nvPr/>
        </p:nvSpPr>
        <p:spPr bwMode="auto">
          <a:xfrm>
            <a:off x="0" y="0"/>
            <a:ext cx="9144000" cy="1093788"/>
          </a:xfrm>
          <a:prstGeom prst="rect">
            <a:avLst/>
          </a:prstGeom>
          <a:solidFill>
            <a:schemeClr val="bg1"/>
          </a:solidFill>
          <a:ln w="9525">
            <a:noFill/>
            <a:miter lim="800000"/>
            <a:headEnd/>
            <a:tailEnd/>
          </a:ln>
        </p:spPr>
        <p:txBody>
          <a:bodyPr wrap="none" anchor="ctr"/>
          <a:lstStyle/>
          <a:p>
            <a:endParaRPr lang="en-US" sz="2400" b="0"/>
          </a:p>
        </p:txBody>
      </p:sp>
      <p:sp>
        <p:nvSpPr>
          <p:cNvPr id="103427" name="Rectangle 16"/>
          <p:cNvSpPr>
            <a:spLocks noChangeArrowheads="1"/>
          </p:cNvSpPr>
          <p:nvPr/>
        </p:nvSpPr>
        <p:spPr bwMode="auto">
          <a:xfrm>
            <a:off x="381000" y="800100"/>
            <a:ext cx="8763000" cy="76200"/>
          </a:xfrm>
          <a:prstGeom prst="rect">
            <a:avLst/>
          </a:prstGeom>
          <a:solidFill>
            <a:srgbClr val="0E309B"/>
          </a:solidFill>
          <a:ln w="9525">
            <a:noFill/>
            <a:miter lim="800000"/>
            <a:headEnd/>
            <a:tailEnd/>
          </a:ln>
        </p:spPr>
        <p:txBody>
          <a:bodyPr wrap="none" anchor="ctr"/>
          <a:lstStyle/>
          <a:p>
            <a:endParaRPr lang="en-US" sz="2400" b="0"/>
          </a:p>
        </p:txBody>
      </p:sp>
      <p:sp>
        <p:nvSpPr>
          <p:cNvPr id="103428" name="Line 17"/>
          <p:cNvSpPr>
            <a:spLocks noChangeShapeType="1"/>
          </p:cNvSpPr>
          <p:nvPr/>
        </p:nvSpPr>
        <p:spPr bwMode="auto">
          <a:xfrm flipH="1">
            <a:off x="381000" y="933450"/>
            <a:ext cx="8763000" cy="0"/>
          </a:xfrm>
          <a:prstGeom prst="line">
            <a:avLst/>
          </a:prstGeom>
          <a:noFill/>
          <a:ln w="19050">
            <a:solidFill>
              <a:srgbClr val="ABB400"/>
            </a:solidFill>
            <a:round/>
            <a:headEnd/>
            <a:tailEnd/>
          </a:ln>
        </p:spPr>
        <p:txBody>
          <a:bodyPr/>
          <a:lstStyle/>
          <a:p>
            <a:endParaRPr lang="en-US"/>
          </a:p>
        </p:txBody>
      </p:sp>
      <p:sp>
        <p:nvSpPr>
          <p:cNvPr id="103429" name="Text Box 4"/>
          <p:cNvSpPr txBox="1">
            <a:spLocks noChangeArrowheads="1"/>
          </p:cNvSpPr>
          <p:nvPr/>
        </p:nvSpPr>
        <p:spPr bwMode="auto">
          <a:xfrm>
            <a:off x="800100" y="1711325"/>
            <a:ext cx="8343900" cy="2771775"/>
          </a:xfrm>
          <a:prstGeom prst="rect">
            <a:avLst/>
          </a:prstGeom>
          <a:noFill/>
          <a:ln w="9525">
            <a:noFill/>
            <a:miter lim="800000"/>
            <a:headEnd/>
            <a:tailEnd/>
          </a:ln>
        </p:spPr>
        <p:txBody>
          <a:bodyPr>
            <a:spAutoFit/>
          </a:bodyPr>
          <a:lstStyle/>
          <a:p>
            <a:pPr algn="ctr">
              <a:spcBef>
                <a:spcPct val="50000"/>
              </a:spcBef>
            </a:pPr>
            <a:r>
              <a:rPr lang="en-US" sz="4400" dirty="0"/>
              <a:t>PEOPLE </a:t>
            </a:r>
          </a:p>
          <a:p>
            <a:pPr algn="ctr">
              <a:spcBef>
                <a:spcPct val="50000"/>
              </a:spcBef>
            </a:pPr>
            <a:r>
              <a:rPr lang="en-US" sz="4400" dirty="0"/>
              <a:t>JUST </a:t>
            </a:r>
          </a:p>
          <a:p>
            <a:pPr algn="ctr">
              <a:spcBef>
                <a:spcPct val="50000"/>
              </a:spcBef>
            </a:pPr>
            <a:r>
              <a:rPr lang="en-US" sz="4400" dirty="0"/>
              <a:t>DON’T LISTEN!</a:t>
            </a:r>
          </a:p>
        </p:txBody>
      </p:sp>
      <p:pic>
        <p:nvPicPr>
          <p:cNvPr id="103430" name="Picture 22" descr="Picture 2"/>
          <p:cNvPicPr>
            <a:picLocks noChangeAspect="1" noChangeArrowheads="1"/>
          </p:cNvPicPr>
          <p:nvPr/>
        </p:nvPicPr>
        <p:blipFill>
          <a:blip r:embed="rId3"/>
          <a:srcRect/>
          <a:stretch>
            <a:fillRect/>
          </a:stretch>
        </p:blipFill>
        <p:spPr bwMode="auto">
          <a:xfrm>
            <a:off x="0" y="-101600"/>
            <a:ext cx="1165225" cy="6073775"/>
          </a:xfrm>
          <a:prstGeom prst="rect">
            <a:avLst/>
          </a:prstGeom>
          <a:noFill/>
          <a:ln w="9525">
            <a:noFill/>
            <a:miter lim="800000"/>
            <a:headEnd/>
            <a:tailEnd/>
          </a:ln>
        </p:spPr>
      </p:pic>
      <p:sp>
        <p:nvSpPr>
          <p:cNvPr id="103431" name="Rectangle 7"/>
          <p:cNvSpPr>
            <a:spLocks noGrp="1" noChangeArrowheads="1"/>
          </p:cNvSpPr>
          <p:nvPr>
            <p:ph type="title" idx="4294967295"/>
          </p:nvPr>
        </p:nvSpPr>
        <p:spPr/>
        <p:txBody>
          <a:bodyPr/>
          <a:lstStyle/>
          <a:p>
            <a:pPr algn="r"/>
            <a:r>
              <a:rPr lang="en-US" smtClean="0">
                <a:solidFill>
                  <a:schemeClr val="bg1"/>
                </a:solidFill>
              </a:rPr>
              <a:t>Persistence, Memory and Time</a:t>
            </a: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8"/>
          <p:cNvSpPr>
            <a:spLocks noChangeArrowheads="1"/>
          </p:cNvSpPr>
          <p:nvPr/>
        </p:nvSpPr>
        <p:spPr bwMode="auto">
          <a:xfrm>
            <a:off x="0" y="0"/>
            <a:ext cx="9144000" cy="1093788"/>
          </a:xfrm>
          <a:prstGeom prst="rect">
            <a:avLst/>
          </a:prstGeom>
          <a:solidFill>
            <a:schemeClr val="bg1"/>
          </a:solidFill>
          <a:ln w="9525">
            <a:noFill/>
            <a:miter lim="800000"/>
            <a:headEnd/>
            <a:tailEnd/>
          </a:ln>
        </p:spPr>
        <p:txBody>
          <a:bodyPr wrap="none" anchor="ctr"/>
          <a:lstStyle/>
          <a:p>
            <a:endParaRPr lang="en-US" sz="2400" b="0"/>
          </a:p>
        </p:txBody>
      </p:sp>
      <p:sp>
        <p:nvSpPr>
          <p:cNvPr id="47107" name="Rectangle 16"/>
          <p:cNvSpPr>
            <a:spLocks noChangeArrowheads="1"/>
          </p:cNvSpPr>
          <p:nvPr/>
        </p:nvSpPr>
        <p:spPr bwMode="auto">
          <a:xfrm>
            <a:off x="381000" y="800100"/>
            <a:ext cx="8763000" cy="76200"/>
          </a:xfrm>
          <a:prstGeom prst="rect">
            <a:avLst/>
          </a:prstGeom>
          <a:solidFill>
            <a:srgbClr val="0E309B"/>
          </a:solidFill>
          <a:ln w="9525">
            <a:noFill/>
            <a:miter lim="800000"/>
            <a:headEnd/>
            <a:tailEnd/>
          </a:ln>
        </p:spPr>
        <p:txBody>
          <a:bodyPr wrap="none" anchor="ctr"/>
          <a:lstStyle/>
          <a:p>
            <a:endParaRPr lang="en-US" sz="2400" b="0"/>
          </a:p>
        </p:txBody>
      </p:sp>
      <p:sp>
        <p:nvSpPr>
          <p:cNvPr id="47108" name="Line 17"/>
          <p:cNvSpPr>
            <a:spLocks noChangeShapeType="1"/>
          </p:cNvSpPr>
          <p:nvPr/>
        </p:nvSpPr>
        <p:spPr bwMode="auto">
          <a:xfrm flipH="1">
            <a:off x="381000" y="933450"/>
            <a:ext cx="8763000" cy="0"/>
          </a:xfrm>
          <a:prstGeom prst="line">
            <a:avLst/>
          </a:prstGeom>
          <a:noFill/>
          <a:ln w="19050">
            <a:solidFill>
              <a:srgbClr val="ABB400"/>
            </a:solidFill>
            <a:round/>
            <a:headEnd/>
            <a:tailEnd/>
          </a:ln>
        </p:spPr>
        <p:txBody>
          <a:bodyPr/>
          <a:lstStyle/>
          <a:p>
            <a:endParaRPr lang="en-US"/>
          </a:p>
        </p:txBody>
      </p:sp>
      <p:sp>
        <p:nvSpPr>
          <p:cNvPr id="47109" name="Text Box 4"/>
          <p:cNvSpPr txBox="1">
            <a:spLocks noChangeArrowheads="1"/>
          </p:cNvSpPr>
          <p:nvPr/>
        </p:nvSpPr>
        <p:spPr bwMode="auto">
          <a:xfrm>
            <a:off x="800100" y="2244725"/>
            <a:ext cx="8343900" cy="2606675"/>
          </a:xfrm>
          <a:prstGeom prst="rect">
            <a:avLst/>
          </a:prstGeom>
          <a:noFill/>
          <a:ln w="9525">
            <a:noFill/>
            <a:miter lim="800000"/>
            <a:headEnd/>
            <a:tailEnd/>
          </a:ln>
        </p:spPr>
        <p:txBody>
          <a:bodyPr>
            <a:spAutoFit/>
          </a:bodyPr>
          <a:lstStyle/>
          <a:p>
            <a:pPr algn="ctr">
              <a:spcBef>
                <a:spcPct val="50000"/>
              </a:spcBef>
            </a:pPr>
            <a:r>
              <a:rPr lang="en-US" sz="3000" dirty="0"/>
              <a:t>Persistence, Memory and Time</a:t>
            </a:r>
          </a:p>
          <a:p>
            <a:pPr algn="ctr">
              <a:spcBef>
                <a:spcPct val="50000"/>
              </a:spcBef>
            </a:pPr>
            <a:r>
              <a:rPr lang="en-US" sz="3000" dirty="0"/>
              <a:t>Telephony Interfaces</a:t>
            </a:r>
          </a:p>
          <a:p>
            <a:pPr algn="ctr">
              <a:spcBef>
                <a:spcPct val="50000"/>
              </a:spcBef>
            </a:pPr>
            <a:r>
              <a:rPr lang="en-US" sz="3000" dirty="0"/>
              <a:t>Vs.</a:t>
            </a:r>
          </a:p>
          <a:p>
            <a:pPr algn="ctr">
              <a:spcBef>
                <a:spcPct val="50000"/>
              </a:spcBef>
            </a:pPr>
            <a:r>
              <a:rPr lang="en-US" sz="3000" dirty="0"/>
              <a:t>Visual Interfaces</a:t>
            </a:r>
          </a:p>
        </p:txBody>
      </p:sp>
      <p:pic>
        <p:nvPicPr>
          <p:cNvPr id="47110" name="Picture 22" descr="Picture 2"/>
          <p:cNvPicPr>
            <a:picLocks noChangeAspect="1" noChangeArrowheads="1"/>
          </p:cNvPicPr>
          <p:nvPr/>
        </p:nvPicPr>
        <p:blipFill>
          <a:blip r:embed="rId3"/>
          <a:srcRect/>
          <a:stretch>
            <a:fillRect/>
          </a:stretch>
        </p:blipFill>
        <p:spPr bwMode="auto">
          <a:xfrm>
            <a:off x="0" y="-101600"/>
            <a:ext cx="1165225" cy="6073775"/>
          </a:xfrm>
          <a:prstGeom prst="rect">
            <a:avLst/>
          </a:prstGeom>
          <a:noFill/>
          <a:ln w="9525">
            <a:noFill/>
            <a:miter lim="800000"/>
            <a:headEnd/>
            <a:tailEnd/>
          </a:ln>
        </p:spPr>
      </p:pic>
      <p:sp>
        <p:nvSpPr>
          <p:cNvPr id="47111" name="Rectangle 7"/>
          <p:cNvSpPr>
            <a:spLocks noGrp="1" noChangeArrowheads="1"/>
          </p:cNvSpPr>
          <p:nvPr>
            <p:ph type="title" idx="4294967295"/>
          </p:nvPr>
        </p:nvSpPr>
        <p:spPr/>
        <p:txBody>
          <a:bodyPr/>
          <a:lstStyle/>
          <a:p>
            <a:pPr algn="r"/>
            <a:r>
              <a:rPr lang="en-US" smtClean="0">
                <a:solidFill>
                  <a:schemeClr val="bg1"/>
                </a:solidFill>
              </a:rPr>
              <a:t>Persistence, Memory and Time</a:t>
            </a: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smtClean="0"/>
              <a:t>Persistence</a:t>
            </a:r>
          </a:p>
        </p:txBody>
      </p:sp>
      <p:sp>
        <p:nvSpPr>
          <p:cNvPr id="53251" name="Rectangle 3"/>
          <p:cNvSpPr>
            <a:spLocks noGrp="1" noChangeArrowheads="1"/>
          </p:cNvSpPr>
          <p:nvPr>
            <p:ph type="body" idx="1"/>
          </p:nvPr>
        </p:nvSpPr>
        <p:spPr/>
        <p:txBody>
          <a:bodyPr/>
          <a:lstStyle/>
          <a:p>
            <a:pPr>
              <a:buFont typeface="Wingdings" pitchFamily="2" charset="2"/>
              <a:buNone/>
            </a:pPr>
            <a:r>
              <a:rPr lang="en-US" dirty="0" smtClean="0"/>
              <a:t>In a visual </a:t>
            </a:r>
            <a:r>
              <a:rPr lang="en-US" dirty="0" smtClean="0"/>
              <a:t>display, </a:t>
            </a:r>
            <a:r>
              <a:rPr lang="en-US" dirty="0" smtClean="0"/>
              <a:t>data remains on the display until replaced by new data.</a:t>
            </a:r>
          </a:p>
          <a:p>
            <a:r>
              <a:rPr lang="en-US" dirty="0" smtClean="0"/>
              <a:t>This allows users to:</a:t>
            </a:r>
          </a:p>
          <a:p>
            <a:pPr lvl="1"/>
            <a:r>
              <a:rPr lang="en-US" dirty="0" smtClean="0"/>
              <a:t>Return to a task after interruption</a:t>
            </a:r>
          </a:p>
          <a:p>
            <a:pPr lvl="1"/>
            <a:r>
              <a:rPr lang="en-US" dirty="0" smtClean="0"/>
              <a:t>Review – by scanning back and forth – among several possible menu choices</a:t>
            </a:r>
          </a:p>
          <a:p>
            <a:pPr lvl="1"/>
            <a:r>
              <a:rPr lang="en-US" dirty="0" smtClean="0"/>
              <a:t>Eliminate or minimize the effects of time by scrolling freely between the past and the present</a:t>
            </a:r>
          </a:p>
          <a:p>
            <a:pPr lvl="1"/>
            <a:r>
              <a:rPr lang="en-US" dirty="0" smtClean="0"/>
              <a:t>Maintain context – even when confronted with multiple tasks</a:t>
            </a:r>
          </a:p>
          <a:p>
            <a:pPr lvl="1"/>
            <a:endParaRPr lang="en-US" dirty="0" smtClean="0"/>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smtClean="0"/>
              <a:t>Memory</a:t>
            </a:r>
          </a:p>
        </p:txBody>
      </p:sp>
      <p:sp>
        <p:nvSpPr>
          <p:cNvPr id="55299" name="Rectangle 3"/>
          <p:cNvSpPr>
            <a:spLocks noGrp="1" noChangeArrowheads="1"/>
          </p:cNvSpPr>
          <p:nvPr>
            <p:ph type="body" idx="1"/>
          </p:nvPr>
        </p:nvSpPr>
        <p:spPr/>
        <p:txBody>
          <a:bodyPr/>
          <a:lstStyle/>
          <a:p>
            <a:r>
              <a:rPr lang="en-US" dirty="0" smtClean="0"/>
              <a:t>The serial presentation of auditory information places heavy demands on working </a:t>
            </a:r>
            <a:r>
              <a:rPr lang="en-US" dirty="0" smtClean="0"/>
              <a:t>memory</a:t>
            </a:r>
            <a:endParaRPr lang="en-US" dirty="0" smtClean="0"/>
          </a:p>
          <a:p>
            <a:r>
              <a:rPr lang="en-US" dirty="0" smtClean="0"/>
              <a:t>More impactful on novice users</a:t>
            </a:r>
          </a:p>
          <a:p>
            <a:r>
              <a:rPr lang="en-US" dirty="0" smtClean="0"/>
              <a:t>More impactful on older </a:t>
            </a:r>
            <a:r>
              <a:rPr lang="en-US" dirty="0" smtClean="0"/>
              <a:t>users</a:t>
            </a:r>
            <a:endParaRPr lang="en-US" dirty="0" smtClean="0"/>
          </a:p>
          <a:p>
            <a:pPr>
              <a:buNone/>
            </a:pPr>
            <a:endParaRPr lang="en-US" dirty="0" smtClean="0"/>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smtClean="0"/>
              <a:t>Time</a:t>
            </a:r>
          </a:p>
        </p:txBody>
      </p:sp>
      <p:sp>
        <p:nvSpPr>
          <p:cNvPr id="57347" name="Rectangle 3"/>
          <p:cNvSpPr>
            <a:spLocks noGrp="1" noChangeArrowheads="1"/>
          </p:cNvSpPr>
          <p:nvPr>
            <p:ph type="body" idx="1"/>
          </p:nvPr>
        </p:nvSpPr>
        <p:spPr/>
        <p:txBody>
          <a:bodyPr/>
          <a:lstStyle/>
          <a:p>
            <a:pPr>
              <a:buFont typeface="Wingdings" pitchFamily="2" charset="2"/>
              <a:buNone/>
            </a:pPr>
            <a:r>
              <a:rPr lang="en-US" dirty="0" smtClean="0"/>
              <a:t>Time is the enemy of the spoken user interface	</a:t>
            </a:r>
          </a:p>
          <a:p>
            <a:pPr>
              <a:buFont typeface="Wingdings" pitchFamily="2" charset="2"/>
              <a:buNone/>
            </a:pPr>
            <a:r>
              <a:rPr lang="en-US" dirty="0" smtClean="0"/>
              <a:t>	</a:t>
            </a:r>
            <a:r>
              <a:rPr lang="en-US" sz="1600" i="1" dirty="0" smtClean="0"/>
              <a:t>-Bruce </a:t>
            </a:r>
            <a:r>
              <a:rPr lang="en-US" sz="1600" i="1" dirty="0" err="1" smtClean="0"/>
              <a:t>Balentine</a:t>
            </a:r>
            <a:r>
              <a:rPr lang="en-US" sz="1600" i="1" dirty="0" smtClean="0"/>
              <a:t>/David P. Morgan, How To Build a Speech Recognition Application</a:t>
            </a:r>
          </a:p>
          <a:p>
            <a:pPr lvl="1"/>
            <a:r>
              <a:rPr lang="en-US" dirty="0" smtClean="0"/>
              <a:t>Defeating this enemy requires repeating critical information until it “sticks”</a:t>
            </a:r>
          </a:p>
          <a:p>
            <a:pPr lvl="1"/>
            <a:r>
              <a:rPr lang="en-US" dirty="0" smtClean="0"/>
              <a:t>Yet it takes time to say things</a:t>
            </a:r>
          </a:p>
          <a:p>
            <a:pPr lvl="1"/>
            <a:r>
              <a:rPr lang="en-US" dirty="0" smtClean="0"/>
              <a:t>“Hold on – I’m writing this down”</a:t>
            </a:r>
          </a:p>
          <a:p>
            <a:pPr lvl="1"/>
            <a:r>
              <a:rPr lang="en-US" dirty="0" smtClean="0"/>
              <a:t>Cultural/Social issues can cause communication breakdown</a:t>
            </a:r>
          </a:p>
          <a:p>
            <a:pPr lvl="2"/>
            <a:r>
              <a:rPr lang="en-US" dirty="0" smtClean="0"/>
              <a:t>Issues of Prosody/Timing</a:t>
            </a:r>
          </a:p>
          <a:p>
            <a:pPr lvl="2"/>
            <a:r>
              <a:rPr lang="en-US" dirty="0" smtClean="0"/>
              <a:t>What’s </a:t>
            </a:r>
            <a:r>
              <a:rPr lang="en-US" dirty="0" smtClean="0"/>
              <a:t>your phone Number?</a:t>
            </a:r>
          </a:p>
          <a:p>
            <a:pPr lvl="3"/>
            <a:r>
              <a:rPr lang="en-US" dirty="0" smtClean="0"/>
              <a:t>Is it 973-555-1212 or is it 9735-5-1212?</a:t>
            </a: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138" name="Rectangle 8"/>
          <p:cNvSpPr>
            <a:spLocks noChangeArrowheads="1"/>
          </p:cNvSpPr>
          <p:nvPr/>
        </p:nvSpPr>
        <p:spPr bwMode="auto">
          <a:xfrm>
            <a:off x="0" y="0"/>
            <a:ext cx="9144000" cy="1093788"/>
          </a:xfrm>
          <a:prstGeom prst="rect">
            <a:avLst/>
          </a:prstGeom>
          <a:solidFill>
            <a:schemeClr val="bg1"/>
          </a:solidFill>
          <a:ln w="9525">
            <a:noFill/>
            <a:miter lim="800000"/>
            <a:headEnd/>
            <a:tailEnd/>
          </a:ln>
        </p:spPr>
        <p:txBody>
          <a:bodyPr wrap="none" anchor="ctr"/>
          <a:lstStyle/>
          <a:p>
            <a:endParaRPr lang="en-US" sz="2400" b="0"/>
          </a:p>
        </p:txBody>
      </p:sp>
      <p:sp>
        <p:nvSpPr>
          <p:cNvPr id="91139" name="Rectangle 16"/>
          <p:cNvSpPr>
            <a:spLocks noChangeArrowheads="1"/>
          </p:cNvSpPr>
          <p:nvPr/>
        </p:nvSpPr>
        <p:spPr bwMode="auto">
          <a:xfrm>
            <a:off x="381000" y="800100"/>
            <a:ext cx="8763000" cy="76200"/>
          </a:xfrm>
          <a:prstGeom prst="rect">
            <a:avLst/>
          </a:prstGeom>
          <a:solidFill>
            <a:srgbClr val="0E309B"/>
          </a:solidFill>
          <a:ln w="9525">
            <a:noFill/>
            <a:miter lim="800000"/>
            <a:headEnd/>
            <a:tailEnd/>
          </a:ln>
        </p:spPr>
        <p:txBody>
          <a:bodyPr wrap="none" anchor="ctr"/>
          <a:lstStyle/>
          <a:p>
            <a:endParaRPr lang="en-US" sz="2400" b="0"/>
          </a:p>
        </p:txBody>
      </p:sp>
      <p:sp>
        <p:nvSpPr>
          <p:cNvPr id="91140" name="Line 17"/>
          <p:cNvSpPr>
            <a:spLocks noChangeShapeType="1"/>
          </p:cNvSpPr>
          <p:nvPr/>
        </p:nvSpPr>
        <p:spPr bwMode="auto">
          <a:xfrm flipH="1">
            <a:off x="381000" y="933450"/>
            <a:ext cx="8763000" cy="0"/>
          </a:xfrm>
          <a:prstGeom prst="line">
            <a:avLst/>
          </a:prstGeom>
          <a:noFill/>
          <a:ln w="19050">
            <a:solidFill>
              <a:srgbClr val="ABB400"/>
            </a:solidFill>
            <a:round/>
            <a:headEnd/>
            <a:tailEnd/>
          </a:ln>
        </p:spPr>
        <p:txBody>
          <a:bodyPr/>
          <a:lstStyle/>
          <a:p>
            <a:endParaRPr lang="en-US"/>
          </a:p>
        </p:txBody>
      </p:sp>
      <p:sp>
        <p:nvSpPr>
          <p:cNvPr id="91141" name="Text Box 4"/>
          <p:cNvSpPr txBox="1">
            <a:spLocks noChangeArrowheads="1"/>
          </p:cNvSpPr>
          <p:nvPr/>
        </p:nvSpPr>
        <p:spPr bwMode="auto">
          <a:xfrm>
            <a:off x="800100" y="2244725"/>
            <a:ext cx="8343900" cy="549275"/>
          </a:xfrm>
          <a:prstGeom prst="rect">
            <a:avLst/>
          </a:prstGeom>
          <a:noFill/>
          <a:ln w="9525">
            <a:noFill/>
            <a:miter lim="800000"/>
            <a:headEnd/>
            <a:tailEnd/>
          </a:ln>
        </p:spPr>
        <p:txBody>
          <a:bodyPr>
            <a:spAutoFit/>
          </a:bodyPr>
          <a:lstStyle/>
          <a:p>
            <a:pPr algn="ctr">
              <a:spcBef>
                <a:spcPct val="50000"/>
              </a:spcBef>
            </a:pPr>
            <a:r>
              <a:rPr lang="en-US" sz="3000"/>
              <a:t>Machine Output</a:t>
            </a:r>
          </a:p>
        </p:txBody>
      </p:sp>
      <p:pic>
        <p:nvPicPr>
          <p:cNvPr id="91142" name="Picture 22" descr="Picture 2"/>
          <p:cNvPicPr>
            <a:picLocks noChangeAspect="1" noChangeArrowheads="1"/>
          </p:cNvPicPr>
          <p:nvPr/>
        </p:nvPicPr>
        <p:blipFill>
          <a:blip r:embed="rId3"/>
          <a:srcRect/>
          <a:stretch>
            <a:fillRect/>
          </a:stretch>
        </p:blipFill>
        <p:spPr bwMode="auto">
          <a:xfrm>
            <a:off x="0" y="-101600"/>
            <a:ext cx="1165225" cy="6073775"/>
          </a:xfrm>
          <a:prstGeom prst="rect">
            <a:avLst/>
          </a:prstGeom>
          <a:noFill/>
          <a:ln w="9525">
            <a:noFill/>
            <a:miter lim="800000"/>
            <a:headEnd/>
            <a:tailEnd/>
          </a:ln>
        </p:spPr>
      </p:pic>
      <p:sp>
        <p:nvSpPr>
          <p:cNvPr id="91143" name="Rectangle 7"/>
          <p:cNvSpPr>
            <a:spLocks noGrp="1" noChangeArrowheads="1"/>
          </p:cNvSpPr>
          <p:nvPr>
            <p:ph type="title" idx="4294967295"/>
          </p:nvPr>
        </p:nvSpPr>
        <p:spPr/>
        <p:txBody>
          <a:bodyPr/>
          <a:lstStyle/>
          <a:p>
            <a:pPr algn="r"/>
            <a:r>
              <a:rPr lang="en-US" smtClean="0">
                <a:solidFill>
                  <a:schemeClr val="bg1"/>
                </a:solidFill>
              </a:rPr>
              <a:t>Prompts</a:t>
            </a: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ialogic_Template">
  <a:themeElements>
    <a:clrScheme name="Dialogic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alogic_Template">
      <a:majorFont>
        <a:latin typeface="Arial"/>
        <a:ea typeface="MS PGothic"/>
        <a:cs typeface="MS PGothic"/>
      </a:majorFont>
      <a:minorFont>
        <a:latin typeface="Arial"/>
        <a:ea typeface="MS PGothic"/>
        <a:cs typeface="MS PGothic"/>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8" charset="0"/>
            <a:ea typeface="Arial" pitchFamily="18" charset="0"/>
            <a:cs typeface="Arial" pitchFamily="18" charset="0"/>
          </a:defRPr>
        </a:defPPr>
      </a:lstStyle>
    </a:spDef>
    <a:lnDef>
      <a:spPr bwMode="auto">
        <a:xfrm>
          <a:off x="0" y="0"/>
          <a:ext cx="1" cy="1"/>
        </a:xfrm>
        <a:custGeom>
          <a:avLst/>
          <a:gdLst/>
          <a:ahLst/>
          <a:cxnLst/>
          <a:rect l="0" t="0" r="0" b="0"/>
          <a:pathLst/>
        </a:custGeom>
        <a:solidFill>
          <a:schemeClr val="bg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8" charset="0"/>
            <a:ea typeface="Arial" pitchFamily="18" charset="0"/>
            <a:cs typeface="Arial" pitchFamily="18" charset="0"/>
          </a:defRPr>
        </a:defPPr>
      </a:lstStyle>
    </a:lnDef>
  </a:objectDefaults>
  <a:extraClrSchemeLst>
    <a:extraClrScheme>
      <a:clrScheme name="Dialogic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alogic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alogic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alogic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alogic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alogic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alogic_Templa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alogic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alogic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alogic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alogic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alogic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Dialogic_Template</Template>
  <TotalTime>5001</TotalTime>
  <Words>3038</Words>
  <Application>Microsoft Office PowerPoint</Application>
  <PresentationFormat>On-screen Show (4:3)</PresentationFormat>
  <Paragraphs>301</Paragraphs>
  <Slides>30</Slides>
  <Notes>30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MS PGothic</vt:lpstr>
      <vt:lpstr>Wingdings</vt:lpstr>
      <vt:lpstr>Dialogic_Template</vt:lpstr>
      <vt:lpstr>Human Factors in Voice Interface Design </vt:lpstr>
      <vt:lpstr>Slide 2</vt:lpstr>
      <vt:lpstr>What is Human Factors?</vt:lpstr>
      <vt:lpstr>Persistence, Memory and Time</vt:lpstr>
      <vt:lpstr>Persistence, Memory and Time</vt:lpstr>
      <vt:lpstr>Persistence</vt:lpstr>
      <vt:lpstr>Memory</vt:lpstr>
      <vt:lpstr>Time</vt:lpstr>
      <vt:lpstr>Prompts</vt:lpstr>
      <vt:lpstr>Machine Spoken Output</vt:lpstr>
      <vt:lpstr>Silence, the Silent Killer</vt:lpstr>
      <vt:lpstr>Prompts</vt:lpstr>
      <vt:lpstr>Action-Goal vs Goal-Action</vt:lpstr>
      <vt:lpstr>Please, Now and Thank-You</vt:lpstr>
      <vt:lpstr>Anthropomorphism</vt:lpstr>
      <vt:lpstr>Compression</vt:lpstr>
      <vt:lpstr>Short Prompts vs Long Prompts</vt:lpstr>
      <vt:lpstr>Lists and Menus</vt:lpstr>
      <vt:lpstr>Hierarchy vs Skip and Scan</vt:lpstr>
      <vt:lpstr>Number of Choices Per Menu</vt:lpstr>
      <vt:lpstr>Delimiters:  To # or not to #</vt:lpstr>
      <vt:lpstr>Other User Inputs</vt:lpstr>
      <vt:lpstr>Press vs Enter</vt:lpstr>
      <vt:lpstr>DTMF or ASR:  Different or Better</vt:lpstr>
      <vt:lpstr>ASR Menus</vt:lpstr>
      <vt:lpstr>Feedback</vt:lpstr>
      <vt:lpstr>References</vt:lpstr>
      <vt:lpstr>Slide 28</vt:lpstr>
      <vt:lpstr>Slide 29</vt:lpstr>
      <vt:lpstr>Slide 30</vt:lpstr>
    </vt:vector>
  </TitlesOfParts>
  <Company>Eicon Networks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mbsteffe</dc:creator>
  <cp:lastModifiedBy>Jeff Dworkin</cp:lastModifiedBy>
  <cp:revision>55</cp:revision>
  <dcterms:created xsi:type="dcterms:W3CDTF">2008-06-11T18:06:43Z</dcterms:created>
  <dcterms:modified xsi:type="dcterms:W3CDTF">2009-07-27T20:28:36Z</dcterms:modified>
</cp:coreProperties>
</file>