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58" r:id="rId5"/>
    <p:sldId id="259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A6800"/>
    <a:srgbClr val="B9A2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34606" autoAdjust="0"/>
    <p:restoredTop sz="86398" autoAdjust="0"/>
  </p:normalViewPr>
  <p:slideViewPr>
    <p:cSldViewPr>
      <p:cViewPr varScale="1">
        <p:scale>
          <a:sx n="104" d="100"/>
          <a:sy n="104" d="100"/>
        </p:scale>
        <p:origin x="-4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83EEC-18F8-0B4E-82B7-B05EDDEED9B3}" type="datetime1">
              <a:rPr lang="en-US" smtClean="0"/>
              <a:pPr/>
              <a:t>8/3/09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D329-8AEF-B241-8F71-E72D4445E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A6BD6-9225-6A47-ABA5-65D3D968DE33}" type="datetime1">
              <a:rPr lang="en-US" smtClean="0"/>
              <a:pPr/>
              <a:t>8/3/09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CF8C1-AF92-364A-A2AF-281C01E2E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CF8C1-AF92-364A-A2AF-281C01E2E3E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978690-0660-594A-8D16-B45DA4CC305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2B4A1-22B2-0946-9782-C5B5EEFE908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AA4DE-B7F9-5442-BA56-BAFE2C55367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D4C80-F953-3A46-BCF6-F36B7BCD356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A44A0-D04C-174D-92A0-3A33F0C4B3C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B5E75-62F5-0746-8134-645F83CA1E05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E0CA9-22D1-FF48-8DCB-CCA4E837B43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2D34D-EE2C-D044-A862-F4CDE97DA96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210EB-6D17-634F-914F-15F7C3E06DA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262EF-A330-F047-98A7-383A4AA8F382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EA7F8F-8603-484B-B83F-E03CAEAA9B7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7D06B2-9B78-6842-9A81-60D0C6B44727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676400"/>
            <a:ext cx="6624638" cy="9382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Building A Telephony Application With </a:t>
            </a:r>
            <a:r>
              <a:rPr lang="en-US" sz="2800" dirty="0" err="1" smtClean="0"/>
              <a:t>FreeSWITCH</a:t>
            </a:r>
            <a:r>
              <a:rPr lang="en-US" sz="2800" dirty="0" smtClean="0"/>
              <a:t> and </a:t>
            </a:r>
            <a:r>
              <a:rPr lang="en-US" sz="2800" dirty="0" err="1" smtClean="0"/>
              <a:t>Lua</a:t>
            </a:r>
            <a:r>
              <a:rPr lang="en-US" sz="2800" dirty="0" smtClean="0"/>
              <a:t>: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Employee Time Clock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336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1850"/>
            <a:ext cx="8229600" cy="652463"/>
          </a:xfrm>
        </p:spPr>
        <p:txBody>
          <a:bodyPr/>
          <a:lstStyle/>
          <a:p>
            <a:pPr algn="l" eaLnBrk="1" hangingPunct="1"/>
            <a:r>
              <a:rPr lang="fr-CA" sz="3600" dirty="0" smtClean="0">
                <a:solidFill>
                  <a:srgbClr val="CA6800"/>
                </a:solidFill>
              </a:rPr>
              <a:t>Architecture </a:t>
            </a:r>
            <a:r>
              <a:rPr lang="fr-CA" sz="3600" dirty="0" err="1" smtClean="0">
                <a:solidFill>
                  <a:srgbClr val="CA6800"/>
                </a:solidFill>
              </a:rPr>
              <a:t>Overview</a:t>
            </a:r>
            <a:endParaRPr lang="fr-FR" sz="3600" dirty="0">
              <a:solidFill>
                <a:srgbClr val="CA68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PSTN Gateway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COM Server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Application Server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Database Server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>
              <a:solidFill>
                <a:srgbClr val="CA68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7" name="Process 6"/>
          <p:cNvSpPr/>
          <p:nvPr/>
        </p:nvSpPr>
        <p:spPr>
          <a:xfrm>
            <a:off x="6705600" y="1828800"/>
            <a:ext cx="1752600" cy="1447800"/>
          </a:xfrm>
          <a:prstGeom prst="flowChartProcess">
            <a:avLst/>
          </a:prstGeom>
          <a:solidFill>
            <a:srgbClr val="0000FF"/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Com  Server (</a:t>
            </a:r>
            <a:r>
              <a:rPr lang="en-US" dirty="0" err="1" smtClean="0"/>
              <a:t>FreeSWITCH</a:t>
            </a:r>
            <a:r>
              <a:rPr lang="en-US" dirty="0" smtClean="0"/>
              <a:t>)</a:t>
            </a:r>
          </a:p>
          <a:p>
            <a:r>
              <a:rPr lang="en-US" dirty="0" smtClean="0"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/>
              <a:t> Dial Plan</a:t>
            </a:r>
          </a:p>
          <a:p>
            <a:pPr>
              <a:buFont typeface="Zapf Dingbats" charset="2"/>
              <a:buChar char="✓"/>
            </a:pPr>
            <a:r>
              <a:rPr lang="en-US" dirty="0" smtClean="0"/>
              <a:t> </a:t>
            </a:r>
            <a:r>
              <a:rPr lang="en-US" dirty="0" err="1" smtClean="0"/>
              <a:t>Lua</a:t>
            </a:r>
            <a:r>
              <a:rPr lang="en-US" dirty="0" smtClean="0"/>
              <a:t> Script</a:t>
            </a:r>
          </a:p>
          <a:p>
            <a:pPr>
              <a:buFont typeface="Zapf Dingbats" charset="2"/>
              <a:buChar char="✓"/>
            </a:pPr>
            <a:r>
              <a:rPr lang="en-US" dirty="0" smtClean="0"/>
              <a:t> </a:t>
            </a:r>
            <a:r>
              <a:rPr lang="en-US" dirty="0" err="1" smtClean="0"/>
              <a:t>Mod_CURL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Connector 8"/>
          <p:cNvSpPr/>
          <p:nvPr/>
        </p:nvSpPr>
        <p:spPr>
          <a:xfrm>
            <a:off x="3505200" y="1752600"/>
            <a:ext cx="1852863" cy="160020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>
            <a:normAutofit fontScale="92500"/>
          </a:bodyPr>
          <a:lstStyle/>
          <a:p>
            <a:pPr algn="ctr"/>
            <a:r>
              <a:rPr lang="en-US" dirty="0" smtClean="0"/>
              <a:t>PSTN</a:t>
            </a:r>
          </a:p>
          <a:p>
            <a:pPr algn="ctr"/>
            <a:r>
              <a:rPr lang="en-US" dirty="0" smtClean="0"/>
              <a:t>Gateway</a:t>
            </a:r>
          </a:p>
          <a:p>
            <a:pPr algn="ctr"/>
            <a:r>
              <a:rPr lang="en-US" dirty="0" smtClean="0"/>
              <a:t>(Inbound Phone Call)</a:t>
            </a:r>
          </a:p>
        </p:txBody>
      </p:sp>
      <p:sp>
        <p:nvSpPr>
          <p:cNvPr id="20" name="Process 19"/>
          <p:cNvSpPr/>
          <p:nvPr/>
        </p:nvSpPr>
        <p:spPr>
          <a:xfrm>
            <a:off x="6629400" y="4191000"/>
            <a:ext cx="1905000" cy="1219200"/>
          </a:xfrm>
          <a:prstGeom prst="flowChartProcess">
            <a:avLst/>
          </a:prstGeom>
          <a:solidFill>
            <a:srgbClr val="660066"/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Web Service</a:t>
            </a:r>
          </a:p>
          <a:p>
            <a:r>
              <a:rPr lang="en-US" dirty="0" err="1" smtClean="0"/>
              <a:t>Querystring</a:t>
            </a:r>
            <a:r>
              <a:rPr lang="en-US" dirty="0" smtClean="0"/>
              <a:t> Parameter</a:t>
            </a:r>
          </a:p>
          <a:p>
            <a:r>
              <a:rPr lang="en-US" dirty="0" smtClean="0"/>
              <a:t>(HTTP Get)</a:t>
            </a:r>
            <a:endParaRPr lang="en-US" dirty="0"/>
          </a:p>
        </p:txBody>
      </p:sp>
      <p:cxnSp>
        <p:nvCxnSpPr>
          <p:cNvPr id="39" name="Straight Connector 38"/>
          <p:cNvCxnSpPr>
            <a:stCxn id="9" idx="6"/>
            <a:endCxn id="7" idx="1"/>
          </p:cNvCxnSpPr>
          <p:nvPr/>
        </p:nvCxnSpPr>
        <p:spPr>
          <a:xfrm>
            <a:off x="5358063" y="2552700"/>
            <a:ext cx="1347537" cy="1588"/>
          </a:xfrm>
          <a:prstGeom prst="line">
            <a:avLst/>
          </a:prstGeom>
          <a:ln w="38100" cap="flat" cmpd="sng">
            <a:solidFill>
              <a:schemeClr val="tx1">
                <a:lumMod val="65000"/>
                <a:lumOff val="35000"/>
              </a:schemeClr>
            </a:solidFill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20" idx="1"/>
          </p:cNvCxnSpPr>
          <p:nvPr/>
        </p:nvCxnSpPr>
        <p:spPr>
          <a:xfrm>
            <a:off x="5181600" y="4800600"/>
            <a:ext cx="1447800" cy="1588"/>
          </a:xfrm>
          <a:prstGeom prst="line">
            <a:avLst/>
          </a:prstGeom>
          <a:ln w="38100" cap="flat" cmpd="sng">
            <a:solidFill>
              <a:schemeClr val="tx1">
                <a:lumMod val="65000"/>
                <a:lumOff val="35000"/>
              </a:schemeClr>
            </a:solidFill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0" idx="0"/>
            <a:endCxn id="7" idx="2"/>
          </p:cNvCxnSpPr>
          <p:nvPr/>
        </p:nvCxnSpPr>
        <p:spPr>
          <a:xfrm rot="5400000" flipH="1" flipV="1">
            <a:off x="7124700" y="3733800"/>
            <a:ext cx="914400" cy="1588"/>
          </a:xfrm>
          <a:prstGeom prst="line">
            <a:avLst/>
          </a:prstGeom>
          <a:ln w="38100" cap="flat" cmpd="sng">
            <a:solidFill>
              <a:schemeClr val="tx1">
                <a:lumMod val="65000"/>
                <a:lumOff val="35000"/>
              </a:schemeClr>
            </a:solidFill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Magnetic Disk 54"/>
          <p:cNvSpPr/>
          <p:nvPr/>
        </p:nvSpPr>
        <p:spPr>
          <a:xfrm>
            <a:off x="3657600" y="3733800"/>
            <a:ext cx="1524000" cy="2133600"/>
          </a:xfrm>
          <a:prstGeom prst="flowChartMagneticDisk">
            <a:avLst/>
          </a:prstGeom>
          <a:solidFill>
            <a:schemeClr val="tx2">
              <a:lumMod val="75000"/>
              <a:lumOff val="25000"/>
            </a:schemeClr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Database</a:t>
            </a:r>
          </a:p>
          <a:p>
            <a:r>
              <a:rPr lang="en-US" dirty="0" smtClean="0"/>
              <a:t>Exec</a:t>
            </a:r>
          </a:p>
          <a:p>
            <a:r>
              <a:rPr lang="en-US" dirty="0" smtClean="0"/>
              <a:t>Stored Procedure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81000" y="64124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19125"/>
            <a:ext cx="7775575" cy="865188"/>
          </a:xfrm>
        </p:spPr>
        <p:txBody>
          <a:bodyPr/>
          <a:lstStyle/>
          <a:p>
            <a:pPr algn="l" eaLnBrk="1" hangingPunct="1"/>
            <a:r>
              <a:rPr lang="fr-CA" sz="3200" dirty="0" smtClean="0">
                <a:solidFill>
                  <a:srgbClr val="CA6800"/>
                </a:solidFill>
              </a:rPr>
              <a:t>Route Phone Call to </a:t>
            </a:r>
            <a:r>
              <a:rPr lang="fr-CA" sz="3200" dirty="0" err="1" smtClean="0">
                <a:solidFill>
                  <a:srgbClr val="CA6800"/>
                </a:solidFill>
              </a:rPr>
              <a:t>FreeSWITCH</a:t>
            </a:r>
            <a:endParaRPr lang="fr-FR" sz="3200" dirty="0">
              <a:solidFill>
                <a:srgbClr val="CA68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Contract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  <a:r>
              <a:rPr lang="fr-FR" sz="2400" dirty="0" err="1" smtClean="0">
                <a:solidFill>
                  <a:srgbClr val="CA6800"/>
                </a:solidFill>
              </a:rPr>
              <a:t>with</a:t>
            </a:r>
            <a:r>
              <a:rPr lang="fr-FR" sz="2400" dirty="0" smtClean="0">
                <a:solidFill>
                  <a:srgbClr val="CA6800"/>
                </a:solidFill>
              </a:rPr>
              <a:t> PSTN Provider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SIP </a:t>
            </a:r>
            <a:r>
              <a:rPr lang="fr-FR" sz="2400" dirty="0" err="1" smtClean="0">
                <a:solidFill>
                  <a:srgbClr val="CA6800"/>
                </a:solidFill>
              </a:rPr>
              <a:t>Trunk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Toll</a:t>
            </a:r>
            <a:r>
              <a:rPr lang="fr-FR" sz="2400" dirty="0" smtClean="0">
                <a:solidFill>
                  <a:srgbClr val="CA6800"/>
                </a:solidFill>
              </a:rPr>
              <a:t> Free </a:t>
            </a:r>
            <a:r>
              <a:rPr lang="fr-FR" sz="2400" dirty="0" err="1" smtClean="0">
                <a:solidFill>
                  <a:srgbClr val="CA6800"/>
                </a:solidFill>
              </a:rPr>
              <a:t>Inbound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Secondary</a:t>
            </a:r>
            <a:r>
              <a:rPr lang="fr-FR" sz="2400" dirty="0" smtClean="0">
                <a:solidFill>
                  <a:srgbClr val="CA6800"/>
                </a:solidFill>
              </a:rPr>
              <a:t> SIP </a:t>
            </a:r>
            <a:r>
              <a:rPr lang="fr-FR" sz="2400" dirty="0" err="1" smtClean="0">
                <a:solidFill>
                  <a:srgbClr val="CA6800"/>
                </a:solidFill>
              </a:rPr>
              <a:t>Trunk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Register</a:t>
            </a:r>
            <a:r>
              <a:rPr lang="fr-FR" sz="2400" dirty="0" smtClean="0">
                <a:solidFill>
                  <a:srgbClr val="CA6800"/>
                </a:solidFill>
              </a:rPr>
              <a:t> Gateway </a:t>
            </a:r>
            <a:r>
              <a:rPr lang="fr-FR" sz="2400" dirty="0" err="1" smtClean="0">
                <a:solidFill>
                  <a:srgbClr val="CA6800"/>
                </a:solidFill>
              </a:rPr>
              <a:t>with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  <a:r>
              <a:rPr lang="fr-FR" sz="2400" dirty="0" err="1" smtClean="0">
                <a:solidFill>
                  <a:srgbClr val="CA6800"/>
                </a:solidFill>
              </a:rPr>
              <a:t>FreeSWITCH</a:t>
            </a:r>
            <a:endParaRPr lang="fr-FR" sz="2400" dirty="0" smtClean="0">
              <a:solidFill>
                <a:srgbClr val="CA6800"/>
              </a:solidFill>
            </a:endParaRPr>
          </a:p>
        </p:txBody>
      </p:sp>
      <p:sp>
        <p:nvSpPr>
          <p:cNvPr id="6" name="Connector 5"/>
          <p:cNvSpPr/>
          <p:nvPr/>
        </p:nvSpPr>
        <p:spPr>
          <a:xfrm>
            <a:off x="6629400" y="4191000"/>
            <a:ext cx="1852863" cy="160020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>
            <a:normAutofit fontScale="92500"/>
          </a:bodyPr>
          <a:lstStyle/>
          <a:p>
            <a:pPr algn="ctr"/>
            <a:r>
              <a:rPr lang="en-US" dirty="0" smtClean="0"/>
              <a:t>PSTN</a:t>
            </a:r>
          </a:p>
          <a:p>
            <a:pPr algn="ctr"/>
            <a:r>
              <a:rPr lang="en-US" dirty="0" smtClean="0"/>
              <a:t>Gateway</a:t>
            </a:r>
          </a:p>
          <a:p>
            <a:pPr algn="ctr"/>
            <a:r>
              <a:rPr lang="en-US" dirty="0" smtClean="0"/>
              <a:t>(Inbound Phone Call)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64124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l" eaLnBrk="1" hangingPunct="1"/>
            <a:r>
              <a:rPr lang="fr-CA" sz="3200" dirty="0" err="1" smtClean="0">
                <a:solidFill>
                  <a:schemeClr val="bg1"/>
                </a:solidFill>
              </a:rPr>
              <a:t>FreeSWITCH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921125"/>
          </a:xfrm>
        </p:spPr>
        <p:txBody>
          <a:bodyPr/>
          <a:lstStyle/>
          <a:p>
            <a:pPr eaLnBrk="1" hangingPunct="1"/>
            <a:r>
              <a:rPr lang="fr-FR" sz="2400" dirty="0" err="1" smtClean="0">
                <a:solidFill>
                  <a:schemeClr val="bg1"/>
                </a:solidFill>
              </a:rPr>
              <a:t>Register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Gateways</a:t>
            </a:r>
            <a:r>
              <a:rPr lang="fr-FR" sz="2400" dirty="0" smtClean="0">
                <a:solidFill>
                  <a:schemeClr val="bg1"/>
                </a:solidFill>
              </a:rPr>
              <a:t> (SOFIA STATUS)</a:t>
            </a:r>
          </a:p>
          <a:p>
            <a:pPr eaLnBrk="1" hangingPunct="1"/>
            <a:endParaRPr lang="fr-FR" sz="24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r-FR" sz="2000" dirty="0" err="1" smtClean="0">
                <a:solidFill>
                  <a:schemeClr val="bg1"/>
                </a:solidFill>
              </a:rPr>
              <a:t>Enable</a:t>
            </a:r>
            <a:r>
              <a:rPr lang="fr-FR" sz="2000" dirty="0" smtClean="0">
                <a:solidFill>
                  <a:schemeClr val="bg1"/>
                </a:solidFill>
              </a:rPr>
              <a:t> Modules</a:t>
            </a:r>
          </a:p>
          <a:p>
            <a:pPr lvl="1" eaLnBrk="1" hangingPunct="1"/>
            <a:r>
              <a:rPr lang="fr-FR" sz="2000" dirty="0" err="1" smtClean="0">
                <a:solidFill>
                  <a:schemeClr val="bg1"/>
                </a:solidFill>
              </a:rPr>
              <a:t>Mod_flite</a:t>
            </a:r>
            <a:endParaRPr lang="fr-FR" sz="2000" dirty="0" smtClean="0">
              <a:solidFill>
                <a:schemeClr val="bg1"/>
              </a:solidFill>
            </a:endParaRPr>
          </a:p>
          <a:p>
            <a:pPr lvl="1" eaLnBrk="1" hangingPunct="1"/>
            <a:r>
              <a:rPr lang="fr-FR" sz="2000" dirty="0" err="1" smtClean="0">
                <a:solidFill>
                  <a:schemeClr val="bg1"/>
                </a:solidFill>
              </a:rPr>
              <a:t>Mod_curl</a:t>
            </a:r>
            <a:endParaRPr lang="fr-FR" sz="2000" dirty="0" smtClean="0">
              <a:solidFill>
                <a:schemeClr val="bg1"/>
              </a:solidFill>
            </a:endParaRPr>
          </a:p>
          <a:p>
            <a:pPr lvl="1" eaLnBrk="1" hangingPunct="1"/>
            <a:endParaRPr lang="fr-FR" sz="20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r-FR" sz="2400" dirty="0" smtClean="0">
                <a:solidFill>
                  <a:schemeClr val="bg1"/>
                </a:solidFill>
              </a:rPr>
              <a:t>Configure </a:t>
            </a:r>
            <a:r>
              <a:rPr lang="fr-FR" sz="2400" dirty="0" err="1" smtClean="0">
                <a:solidFill>
                  <a:schemeClr val="bg1"/>
                </a:solidFill>
              </a:rPr>
              <a:t>Dialplan</a:t>
            </a:r>
            <a:endParaRPr lang="fr-FR" sz="2400" dirty="0" smtClean="0">
              <a:solidFill>
                <a:schemeClr val="bg1"/>
              </a:solidFill>
            </a:endParaRPr>
          </a:p>
          <a:p>
            <a:pPr lvl="1" eaLnBrk="1" hangingPunct="1"/>
            <a:r>
              <a:rPr lang="fr-FR" sz="2000" dirty="0" err="1" smtClean="0">
                <a:solidFill>
                  <a:schemeClr val="bg1"/>
                </a:solidFill>
              </a:rPr>
              <a:t>Regex</a:t>
            </a:r>
            <a:r>
              <a:rPr lang="fr-FR" sz="2000" dirty="0" smtClean="0">
                <a:solidFill>
                  <a:schemeClr val="bg1"/>
                </a:solidFill>
              </a:rPr>
              <a:t> the </a:t>
            </a:r>
            <a:r>
              <a:rPr lang="fr-FR" sz="2000" dirty="0" err="1" smtClean="0">
                <a:solidFill>
                  <a:schemeClr val="bg1"/>
                </a:solidFill>
              </a:rPr>
              <a:t>Inbound</a:t>
            </a:r>
            <a:r>
              <a:rPr lang="fr-FR" sz="2000" dirty="0" smtClean="0">
                <a:solidFill>
                  <a:schemeClr val="bg1"/>
                </a:solidFill>
              </a:rPr>
              <a:t> </a:t>
            </a:r>
            <a:r>
              <a:rPr lang="fr-FR" sz="2000" dirty="0" err="1" smtClean="0">
                <a:solidFill>
                  <a:schemeClr val="bg1"/>
                </a:solidFill>
              </a:rPr>
              <a:t>Number</a:t>
            </a:r>
            <a:r>
              <a:rPr lang="fr-FR" sz="2000" dirty="0" smtClean="0">
                <a:solidFill>
                  <a:schemeClr val="bg1"/>
                </a:solidFill>
              </a:rPr>
              <a:t>(s)</a:t>
            </a:r>
          </a:p>
          <a:p>
            <a:pPr lvl="1" eaLnBrk="1" hangingPunct="1"/>
            <a:r>
              <a:rPr lang="fr-FR" sz="2000" dirty="0" smtClean="0">
                <a:solidFill>
                  <a:schemeClr val="bg1"/>
                </a:solidFill>
              </a:rPr>
              <a:t>Transfer </a:t>
            </a:r>
            <a:r>
              <a:rPr lang="fr-FR" sz="2000" dirty="0" err="1" smtClean="0">
                <a:solidFill>
                  <a:schemeClr val="bg1"/>
                </a:solidFill>
              </a:rPr>
              <a:t>inboud</a:t>
            </a:r>
            <a:r>
              <a:rPr lang="fr-FR" sz="2000" dirty="0" smtClean="0">
                <a:solidFill>
                  <a:schemeClr val="bg1"/>
                </a:solidFill>
              </a:rPr>
              <a:t> call to extension </a:t>
            </a:r>
            <a:r>
              <a:rPr lang="fr-FR" sz="2000" dirty="0" smtClean="0">
                <a:solidFill>
                  <a:schemeClr val="bg1"/>
                </a:solidFill>
              </a:rPr>
              <a:t>5050</a:t>
            </a:r>
          </a:p>
          <a:p>
            <a:pPr lvl="1" eaLnBrk="1" hangingPunct="1">
              <a:buNone/>
            </a:pPr>
            <a:endParaRPr lang="fr-FR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fr-FR" sz="2800" dirty="0" err="1" smtClean="0">
                <a:solidFill>
                  <a:schemeClr val="bg1"/>
                </a:solidFill>
              </a:rPr>
              <a:t>Exec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Lua</a:t>
            </a:r>
            <a:r>
              <a:rPr lang="fr-FR" sz="2800" dirty="0" smtClean="0">
                <a:solidFill>
                  <a:schemeClr val="bg1"/>
                </a:solidFill>
              </a:rPr>
              <a:t> script </a:t>
            </a:r>
            <a:r>
              <a:rPr lang="fr-FR" sz="2800" dirty="0" err="1" smtClean="0">
                <a:solidFill>
                  <a:schemeClr val="bg1"/>
                </a:solidFill>
              </a:rPr>
              <a:t>based</a:t>
            </a:r>
            <a:r>
              <a:rPr lang="fr-FR" sz="2800" dirty="0" smtClean="0">
                <a:solidFill>
                  <a:schemeClr val="bg1"/>
                </a:solidFill>
              </a:rPr>
              <a:t> on extension</a:t>
            </a:r>
          </a:p>
        </p:txBody>
      </p:sp>
      <p:sp>
        <p:nvSpPr>
          <p:cNvPr id="4" name="Process 3"/>
          <p:cNvSpPr/>
          <p:nvPr/>
        </p:nvSpPr>
        <p:spPr>
          <a:xfrm>
            <a:off x="6934200" y="3505200"/>
            <a:ext cx="1752600" cy="1447800"/>
          </a:xfrm>
          <a:prstGeom prst="flowChartProcess">
            <a:avLst/>
          </a:prstGeom>
          <a:solidFill>
            <a:srgbClr val="0000FF"/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Com  Server (</a:t>
            </a:r>
            <a:r>
              <a:rPr lang="en-US" dirty="0" err="1" smtClean="0"/>
              <a:t>FreeSWITCH</a:t>
            </a:r>
            <a:r>
              <a:rPr lang="en-US" dirty="0" smtClean="0"/>
              <a:t>)</a:t>
            </a:r>
          </a:p>
          <a:p>
            <a:r>
              <a:rPr lang="en-US" dirty="0" smtClean="0"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/>
              <a:t> Dial Plan</a:t>
            </a:r>
          </a:p>
          <a:p>
            <a:pPr>
              <a:buFont typeface="Zapf Dingbats" charset="2"/>
              <a:buChar char="✓"/>
            </a:pPr>
            <a:r>
              <a:rPr lang="en-US" dirty="0" smtClean="0"/>
              <a:t> </a:t>
            </a:r>
            <a:r>
              <a:rPr lang="en-US" dirty="0" err="1" smtClean="0"/>
              <a:t>Lua</a:t>
            </a:r>
            <a:r>
              <a:rPr lang="en-US" dirty="0" smtClean="0"/>
              <a:t> Script</a:t>
            </a:r>
          </a:p>
          <a:p>
            <a:pPr>
              <a:buFont typeface="Zapf Dingbats" charset="2"/>
              <a:buChar char="✓"/>
            </a:pPr>
            <a:r>
              <a:rPr lang="en-US" dirty="0" smtClean="0"/>
              <a:t> </a:t>
            </a:r>
            <a:r>
              <a:rPr lang="en-US" dirty="0" err="1" smtClean="0"/>
              <a:t>Mod_CURL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6400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1850"/>
            <a:ext cx="8229600" cy="652463"/>
          </a:xfrm>
        </p:spPr>
        <p:txBody>
          <a:bodyPr/>
          <a:lstStyle/>
          <a:p>
            <a:pPr algn="l" eaLnBrk="1" hangingPunct="1"/>
            <a:r>
              <a:rPr lang="fr-CA" sz="3600" dirty="0" smtClean="0">
                <a:solidFill>
                  <a:srgbClr val="CA6800"/>
                </a:solidFill>
              </a:rPr>
              <a:t>Web Services</a:t>
            </a:r>
            <a:endParaRPr lang="fr-FR" sz="3600" dirty="0">
              <a:solidFill>
                <a:srgbClr val="CA68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Setup </a:t>
            </a:r>
            <a:r>
              <a:rPr lang="fr-FR" sz="2400" dirty="0" err="1" smtClean="0">
                <a:solidFill>
                  <a:srgbClr val="CA6800"/>
                </a:solidFill>
              </a:rPr>
              <a:t>Listener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Security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Source IP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SSL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TOKEN</a:t>
            </a:r>
          </a:p>
          <a:p>
            <a:pPr lvl="1" eaLnBrk="1" hangingPunct="1">
              <a:lnSpc>
                <a:spcPct val="90000"/>
              </a:lnSpc>
            </a:pPr>
            <a:endParaRPr lang="fr-FR" sz="20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Return values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XML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CSV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err="1" smtClean="0">
                <a:solidFill>
                  <a:srgbClr val="CA6800"/>
                </a:solidFill>
              </a:rPr>
              <a:t>Fix</a:t>
            </a:r>
            <a:r>
              <a:rPr lang="fr-FR" sz="2000" dirty="0" smtClean="0">
                <a:solidFill>
                  <a:srgbClr val="CA6800"/>
                </a:solidFill>
              </a:rPr>
              <a:t> </a:t>
            </a:r>
            <a:r>
              <a:rPr lang="fr-FR" sz="2000" dirty="0" err="1" smtClean="0">
                <a:solidFill>
                  <a:srgbClr val="CA6800"/>
                </a:solidFill>
              </a:rPr>
              <a:t>Length</a:t>
            </a:r>
            <a:r>
              <a:rPr lang="fr-FR" sz="2000" dirty="0" smtClean="0">
                <a:solidFill>
                  <a:srgbClr val="CA6800"/>
                </a:solidFill>
              </a:rPr>
              <a:t> String Value</a:t>
            </a:r>
          </a:p>
          <a:p>
            <a:pPr eaLnBrk="1" hangingPunct="1">
              <a:lnSpc>
                <a:spcPct val="90000"/>
              </a:lnSpc>
            </a:pPr>
            <a:endParaRPr lang="fr-FR" sz="2400" dirty="0">
              <a:solidFill>
                <a:srgbClr val="CA6800"/>
              </a:solidFill>
            </a:endParaRPr>
          </a:p>
        </p:txBody>
      </p:sp>
      <p:sp>
        <p:nvSpPr>
          <p:cNvPr id="4" name="Process 3"/>
          <p:cNvSpPr/>
          <p:nvPr/>
        </p:nvSpPr>
        <p:spPr>
          <a:xfrm>
            <a:off x="6019800" y="2971800"/>
            <a:ext cx="1905000" cy="1219200"/>
          </a:xfrm>
          <a:prstGeom prst="flowChartProcess">
            <a:avLst/>
          </a:prstGeom>
          <a:solidFill>
            <a:srgbClr val="660066"/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Web Service</a:t>
            </a:r>
          </a:p>
          <a:p>
            <a:r>
              <a:rPr lang="en-US" dirty="0" err="1" smtClean="0"/>
              <a:t>Querystring</a:t>
            </a:r>
            <a:r>
              <a:rPr lang="en-US" dirty="0" smtClean="0"/>
              <a:t> Parameter</a:t>
            </a:r>
          </a:p>
          <a:p>
            <a:r>
              <a:rPr lang="en-US" dirty="0" smtClean="0"/>
              <a:t>(HTTP Get)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64124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1850"/>
            <a:ext cx="8229600" cy="652463"/>
          </a:xfrm>
        </p:spPr>
        <p:txBody>
          <a:bodyPr/>
          <a:lstStyle/>
          <a:p>
            <a:pPr algn="l" eaLnBrk="1" hangingPunct="1"/>
            <a:r>
              <a:rPr lang="fr-CA" sz="3600" dirty="0" smtClean="0">
                <a:solidFill>
                  <a:srgbClr val="CA6800"/>
                </a:solidFill>
              </a:rPr>
              <a:t>Call Database</a:t>
            </a:r>
            <a:endParaRPr lang="fr-FR" sz="3600" dirty="0">
              <a:solidFill>
                <a:srgbClr val="CA68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Database Call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Exec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  <a:r>
              <a:rPr lang="fr-FR" sz="2400" dirty="0" err="1" smtClean="0">
                <a:solidFill>
                  <a:srgbClr val="CA6800"/>
                </a:solidFill>
              </a:rPr>
              <a:t>Stored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  <a:r>
              <a:rPr lang="fr-FR" sz="2400" dirty="0" err="1" smtClean="0">
                <a:solidFill>
                  <a:srgbClr val="CA6800"/>
                </a:solidFill>
              </a:rPr>
              <a:t>Procedures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Pass</a:t>
            </a:r>
            <a:r>
              <a:rPr lang="fr-FR" sz="2400" dirty="0" smtClean="0">
                <a:solidFill>
                  <a:srgbClr val="CA6800"/>
                </a:solidFill>
              </a:rPr>
              <a:t> in </a:t>
            </a:r>
            <a:r>
              <a:rPr lang="fr-FR" sz="2400" dirty="0" err="1" smtClean="0">
                <a:solidFill>
                  <a:srgbClr val="CA6800"/>
                </a:solidFill>
              </a:rPr>
              <a:t>parameters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err="1" smtClean="0">
                <a:solidFill>
                  <a:srgbClr val="CA6800"/>
                </a:solidFill>
              </a:rPr>
              <a:t>Keep</a:t>
            </a:r>
            <a:r>
              <a:rPr lang="fr-FR" sz="2000" dirty="0" smtClean="0">
                <a:solidFill>
                  <a:srgbClr val="CA6800"/>
                </a:solidFill>
              </a:rPr>
              <a:t> </a:t>
            </a:r>
            <a:r>
              <a:rPr lang="fr-FR" sz="2000" dirty="0" err="1" smtClean="0">
                <a:solidFill>
                  <a:srgbClr val="CA6800"/>
                </a:solidFill>
              </a:rPr>
              <a:t>within</a:t>
            </a:r>
            <a:r>
              <a:rPr lang="fr-FR" sz="2000" dirty="0" smtClean="0">
                <a:solidFill>
                  <a:srgbClr val="CA6800"/>
                </a:solidFill>
              </a:rPr>
              <a:t> 40 – 80 ms.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6" name="Magnetic Disk 5"/>
          <p:cNvSpPr/>
          <p:nvPr/>
        </p:nvSpPr>
        <p:spPr>
          <a:xfrm>
            <a:off x="6248400" y="3352800"/>
            <a:ext cx="1524000" cy="2133600"/>
          </a:xfrm>
          <a:prstGeom prst="flowChartMagneticDisk">
            <a:avLst/>
          </a:prstGeom>
          <a:solidFill>
            <a:schemeClr val="tx2">
              <a:lumMod val="75000"/>
              <a:lumOff val="25000"/>
            </a:schemeClr>
          </a:solidFill>
          <a:ln/>
          <a:effectLst>
            <a:glow rad="101600">
              <a:srgbClr val="FF66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Database</a:t>
            </a:r>
          </a:p>
          <a:p>
            <a:r>
              <a:rPr lang="en-US" dirty="0" smtClean="0"/>
              <a:t>Exec</a:t>
            </a:r>
          </a:p>
          <a:p>
            <a:r>
              <a:rPr lang="en-US" dirty="0" smtClean="0"/>
              <a:t>Stored Procedure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124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1850"/>
            <a:ext cx="8229600" cy="652463"/>
          </a:xfrm>
        </p:spPr>
        <p:txBody>
          <a:bodyPr/>
          <a:lstStyle/>
          <a:p>
            <a:pPr algn="l" eaLnBrk="1" hangingPunct="1"/>
            <a:r>
              <a:rPr lang="fr-CA" sz="3600" dirty="0" smtClean="0">
                <a:solidFill>
                  <a:srgbClr val="CA6800"/>
                </a:solidFill>
              </a:rPr>
              <a:t>DEMO Application</a:t>
            </a:r>
            <a:endParaRPr lang="fr-FR" sz="3600" dirty="0">
              <a:solidFill>
                <a:srgbClr val="CA68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Login </a:t>
            </a:r>
            <a:r>
              <a:rPr lang="fr-FR" sz="2400" dirty="0" err="1" smtClean="0">
                <a:solidFill>
                  <a:srgbClr val="CA6800"/>
                </a:solidFill>
              </a:rPr>
              <a:t>into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err="1" smtClean="0">
                <a:solidFill>
                  <a:srgbClr val="CA6800"/>
                </a:solidFill>
              </a:rPr>
              <a:t>Freeswitch</a:t>
            </a:r>
            <a:r>
              <a:rPr lang="fr-FR" sz="2000" dirty="0" smtClean="0">
                <a:solidFill>
                  <a:srgbClr val="CA6800"/>
                </a:solidFill>
              </a:rPr>
              <a:t> (</a:t>
            </a:r>
            <a:r>
              <a:rPr lang="fr-FR" sz="2000" dirty="0" err="1" smtClean="0">
                <a:solidFill>
                  <a:srgbClr val="CA6800"/>
                </a:solidFill>
              </a:rPr>
              <a:t>fs_cli</a:t>
            </a:r>
            <a:r>
              <a:rPr lang="fr-FR" sz="2000" dirty="0" smtClean="0">
                <a:solidFill>
                  <a:srgbClr val="CA6800"/>
                </a:solidFill>
              </a:rPr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 smtClean="0">
                <a:solidFill>
                  <a:srgbClr val="CA6800"/>
                </a:solidFill>
              </a:rPr>
              <a:t>Labor Time </a:t>
            </a:r>
            <a:r>
              <a:rPr lang="fr-FR" sz="2000" dirty="0" err="1" smtClean="0">
                <a:solidFill>
                  <a:srgbClr val="CA6800"/>
                </a:solidFill>
              </a:rPr>
              <a:t>Tracker</a:t>
            </a:r>
            <a:r>
              <a:rPr lang="fr-FR" sz="2000" dirty="0" smtClean="0">
                <a:solidFill>
                  <a:srgbClr val="CA6800"/>
                </a:solidFill>
              </a:rPr>
              <a:t> (Web </a:t>
            </a:r>
            <a:r>
              <a:rPr lang="fr-FR" sz="2000" dirty="0" err="1" smtClean="0">
                <a:solidFill>
                  <a:srgbClr val="CA6800"/>
                </a:solidFill>
              </a:rPr>
              <a:t>App</a:t>
            </a:r>
            <a:r>
              <a:rPr lang="fr-FR" sz="2000" dirty="0" smtClean="0">
                <a:solidFill>
                  <a:srgbClr val="CA68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Call </a:t>
            </a:r>
            <a:r>
              <a:rPr lang="fr-FR" sz="2400" dirty="0" err="1" smtClean="0">
                <a:solidFill>
                  <a:srgbClr val="CA6800"/>
                </a:solidFill>
              </a:rPr>
              <a:t>Toll</a:t>
            </a:r>
            <a:r>
              <a:rPr lang="fr-FR" sz="2400" dirty="0" smtClean="0">
                <a:solidFill>
                  <a:srgbClr val="CA6800"/>
                </a:solidFill>
              </a:rPr>
              <a:t> Free </a:t>
            </a:r>
            <a:r>
              <a:rPr lang="fr-FR" sz="2400" dirty="0" err="1" smtClean="0">
                <a:solidFill>
                  <a:srgbClr val="CA6800"/>
                </a:solidFill>
              </a:rPr>
              <a:t>Number</a:t>
            </a: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Enter </a:t>
            </a:r>
            <a:r>
              <a:rPr lang="fr-FR" sz="2400" dirty="0" err="1" smtClean="0">
                <a:solidFill>
                  <a:srgbClr val="CA6800"/>
                </a:solidFill>
              </a:rPr>
              <a:t>Department</a:t>
            </a:r>
            <a:r>
              <a:rPr lang="fr-FR" sz="2400" dirty="0" smtClean="0">
                <a:solidFill>
                  <a:srgbClr val="CA6800"/>
                </a:solidFill>
              </a:rPr>
              <a:t> ID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smtClean="0">
                <a:solidFill>
                  <a:srgbClr val="CA6800"/>
                </a:solidFill>
              </a:rPr>
              <a:t>Enter PIN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 err="1" smtClean="0">
                <a:solidFill>
                  <a:srgbClr val="CA6800"/>
                </a:solidFill>
              </a:rPr>
              <a:t>Employee</a:t>
            </a:r>
            <a:r>
              <a:rPr lang="fr-FR" sz="2400" dirty="0" smtClean="0">
                <a:solidFill>
                  <a:srgbClr val="CA6800"/>
                </a:solidFill>
              </a:rPr>
              <a:t> has </a:t>
            </a:r>
            <a:r>
              <a:rPr lang="fr-FR" sz="2400" dirty="0" err="1" smtClean="0">
                <a:solidFill>
                  <a:srgbClr val="CA6800"/>
                </a:solidFill>
              </a:rPr>
              <a:t>punched</a:t>
            </a:r>
            <a:r>
              <a:rPr lang="fr-FR" sz="2400" dirty="0" smtClean="0">
                <a:solidFill>
                  <a:srgbClr val="CA6800"/>
                </a:solidFill>
              </a:rPr>
              <a:t> </a:t>
            </a:r>
            <a:r>
              <a:rPr lang="fr-FR" sz="2400" dirty="0" err="1" smtClean="0">
                <a:solidFill>
                  <a:srgbClr val="CA6800"/>
                </a:solidFill>
              </a:rPr>
              <a:t>timeclock</a:t>
            </a:r>
            <a:r>
              <a:rPr lang="fr-FR" sz="2400" dirty="0" smtClean="0">
                <a:solidFill>
                  <a:srgbClr val="CA6800"/>
                </a:solidFill>
              </a:rPr>
              <a:t>!</a:t>
            </a: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400" dirty="0" smtClean="0">
              <a:solidFill>
                <a:srgbClr val="CA68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64124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676400"/>
            <a:ext cx="6624638" cy="9382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Building A Telephony Application With </a:t>
            </a:r>
            <a:r>
              <a:rPr lang="en-US" sz="2800" dirty="0" err="1" smtClean="0"/>
              <a:t>FreeSWITCH</a:t>
            </a:r>
            <a:r>
              <a:rPr lang="en-US" sz="2800" dirty="0" smtClean="0"/>
              <a:t> and </a:t>
            </a:r>
            <a:r>
              <a:rPr lang="en-US" sz="2800" dirty="0" err="1" smtClean="0"/>
              <a:t>Lua</a:t>
            </a:r>
            <a:r>
              <a:rPr lang="en-US" sz="2800" dirty="0" smtClean="0"/>
              <a:t>: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009900" cy="5334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Question and Answers</a:t>
            </a:r>
          </a:p>
          <a:p>
            <a:r>
              <a:rPr lang="en-US" dirty="0" err="1" smtClean="0"/>
              <a:t>wdale@utiliware.com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33626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William Dale, PE - </a:t>
            </a:r>
            <a:r>
              <a:rPr lang="en-US" dirty="0" err="1" smtClean="0"/>
              <a:t>Cluecon</a:t>
            </a:r>
            <a:r>
              <a:rPr lang="en-US" dirty="0" smtClean="0"/>
              <a:t> 2009 – </a:t>
            </a:r>
            <a:r>
              <a:rPr lang="en-US" dirty="0" err="1" smtClean="0"/>
              <a:t>www.labortimetracker.com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5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266</TotalTime>
  <Words>326</Words>
  <Application>Microsoft Macintosh PowerPoint</Application>
  <PresentationFormat>On-screen Show (4:3)</PresentationFormat>
  <Paragraphs>105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45</vt:lpstr>
      <vt:lpstr>Building A Telephony Application With FreeSWITCH and Lua:</vt:lpstr>
      <vt:lpstr>Architecture Overview</vt:lpstr>
      <vt:lpstr>Route Phone Call to FreeSWITCH</vt:lpstr>
      <vt:lpstr>FreeSWITCH</vt:lpstr>
      <vt:lpstr>Web Services</vt:lpstr>
      <vt:lpstr>Call Database</vt:lpstr>
      <vt:lpstr>DEMO Application</vt:lpstr>
      <vt:lpstr>Building A Telephony Application With FreeSWITCH and Lua:</vt:lpstr>
    </vt:vector>
  </TitlesOfParts>
  <Company>Utiliware Corportion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Telephony Application With FreeSWITCH and Lua</dc:title>
  <dc:creator>William Dale</dc:creator>
  <cp:lastModifiedBy>William Dale</cp:lastModifiedBy>
  <cp:revision>9</cp:revision>
  <dcterms:created xsi:type="dcterms:W3CDTF">2009-08-03T21:43:34Z</dcterms:created>
  <dcterms:modified xsi:type="dcterms:W3CDTF">2009-08-03T21:46:12Z</dcterms:modified>
</cp:coreProperties>
</file>